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63" r:id="rId4"/>
    <p:sldId id="264" r:id="rId5"/>
    <p:sldId id="278" r:id="rId6"/>
    <p:sldId id="282" r:id="rId7"/>
    <p:sldId id="265" r:id="rId8"/>
    <p:sldId id="266" r:id="rId9"/>
    <p:sldId id="267" r:id="rId10"/>
    <p:sldId id="268" r:id="rId11"/>
    <p:sldId id="287" r:id="rId12"/>
    <p:sldId id="281" r:id="rId13"/>
    <p:sldId id="285" r:id="rId14"/>
    <p:sldId id="275" r:id="rId15"/>
    <p:sldId id="284" r:id="rId16"/>
    <p:sldId id="286" r:id="rId17"/>
    <p:sldId id="280"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75" d="100"/>
          <a:sy n="75" d="100"/>
        </p:scale>
        <p:origin x="4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9/14/2021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nguyenvanhieu.vn/wp-content/uploads/2018/09/flask-python-la-gi-1.png"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651000"/>
            <a:ext cx="8689976" cy="2158998"/>
          </a:xfrm>
        </p:spPr>
        <p:txBody>
          <a:bodyPr/>
          <a:lstStyle/>
          <a:p>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vệ</a:t>
            </a:r>
            <a:r>
              <a:rPr lang="en-US" dirty="0" smtClean="0">
                <a:latin typeface="Times New Roman" panose="02020603050405020304" pitchFamily="18" charset="0"/>
                <a:cs typeface="Times New Roman" panose="02020603050405020304" pitchFamily="18" charset="0"/>
              </a:rPr>
              <a:t>  </a:t>
            </a:r>
            <a:br>
              <a:rPr lang="en-US" dirty="0" smtClean="0">
                <a:latin typeface="Times New Roman" panose="02020603050405020304" pitchFamily="18" charset="0"/>
                <a:cs typeface="Times New Roman" panose="02020603050405020304" pitchFamily="18" charset="0"/>
              </a:rPr>
            </a:br>
            <a:r>
              <a:rPr lang="en-US" dirty="0" err="1" smtClean="0">
                <a:latin typeface="Times New Roman" panose="02020603050405020304" pitchFamily="18" charset="0"/>
                <a:cs typeface="Times New Roman" panose="02020603050405020304" pitchFamily="18" charset="0"/>
              </a:rPr>
              <a:t>Khóa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luận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nghiệp</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51012" y="4013198"/>
            <a:ext cx="8689976" cy="1371599"/>
          </a:xfrm>
        </p:spPr>
        <p:txBody>
          <a:bodyPr/>
          <a:lstStyle/>
          <a:p>
            <a:r>
              <a:rPr lang="en-US" b="1" dirty="0" err="1" smtClean="0">
                <a:solidFill>
                  <a:schemeClr val="tx1"/>
                </a:solidFill>
                <a:latin typeface="Times New Roman" panose="02020603050405020304" pitchFamily="18" charset="0"/>
                <a:cs typeface="Times New Roman" panose="02020603050405020304" pitchFamily="18" charset="0"/>
              </a:rPr>
              <a:t>Đề</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tài</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Điều</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khiển</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thiết</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bị</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bằng</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giọng</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nói</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áp</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dụng</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thư</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viện</a:t>
            </a:r>
            <a:r>
              <a:rPr lang="en-US" b="1" dirty="0">
                <a:solidFill>
                  <a:schemeClr val="tx1"/>
                </a:solidFill>
                <a:latin typeface="Times New Roman" panose="02020603050405020304" pitchFamily="18" charset="0"/>
                <a:cs typeface="Times New Roman" panose="02020603050405020304" pitchFamily="18" charset="0"/>
              </a:rPr>
              <a:t> Google speech recognition </a:t>
            </a:r>
            <a:r>
              <a:rPr lang="en-US" b="1" dirty="0" err="1">
                <a:solidFill>
                  <a:schemeClr val="tx1"/>
                </a:solidFill>
                <a:latin typeface="Times New Roman" panose="02020603050405020304" pitchFamily="18" charset="0"/>
                <a:cs typeface="Times New Roman" panose="02020603050405020304" pitchFamily="18" charset="0"/>
              </a:rPr>
              <a:t>api</a:t>
            </a:r>
            <a:endParaRPr lang="en-US" b="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pic>
        <p:nvPicPr>
          <p:cNvPr id="1026" name="Picture 2" descr="Tập tin:Logo IUH.png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0894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401" y="114299"/>
            <a:ext cx="1485900" cy="1333501"/>
          </a:xfrm>
          <a:prstGeom prst="rect">
            <a:avLst/>
          </a:prstGeom>
        </p:spPr>
      </p:pic>
      <p:sp>
        <p:nvSpPr>
          <p:cNvPr id="4" name="TextBox 3"/>
          <p:cNvSpPr txBox="1"/>
          <p:nvPr/>
        </p:nvSpPr>
        <p:spPr>
          <a:xfrm>
            <a:off x="546100" y="5613400"/>
            <a:ext cx="3543300"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SV: </a:t>
            </a:r>
            <a:r>
              <a:rPr lang="en-US" dirty="0" err="1" smtClean="0">
                <a:latin typeface="Times New Roman" panose="02020603050405020304" pitchFamily="18" charset="0"/>
                <a:cs typeface="Times New Roman" panose="02020603050405020304" pitchFamily="18" charset="0"/>
              </a:rPr>
              <a:t>Lê</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GVHD: </a:t>
            </a:r>
            <a:r>
              <a:rPr lang="en-US" dirty="0" err="1" smtClean="0">
                <a:latin typeface="Times New Roman" panose="02020603050405020304" pitchFamily="18" charset="0"/>
                <a:cs typeface="Times New Roman" panose="02020603050405020304" pitchFamily="18" charset="0"/>
              </a:rPr>
              <a:t>Th.S</a:t>
            </a:r>
            <a:r>
              <a:rPr lang="en-US" dirty="0" smtClean="0">
                <a:latin typeface="Times New Roman" panose="02020603050405020304" pitchFamily="18" charset="0"/>
                <a:cs typeface="Times New Roman" panose="02020603050405020304" pitchFamily="18" charset="0"/>
              </a:rPr>
              <a:t> Cao </a:t>
            </a:r>
            <a:r>
              <a:rPr lang="en-US" dirty="0" err="1" smtClean="0">
                <a:latin typeface="Times New Roman" panose="02020603050405020304" pitchFamily="18" charset="0"/>
                <a:cs typeface="Times New Roman" panose="02020603050405020304" pitchFamily="18" charset="0"/>
              </a:rPr>
              <a:t>Văn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Kiên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152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a:t>
            </a:r>
            <a:r>
              <a:rPr lang="en-US" dirty="0"/>
              <a:t>. </a:t>
            </a:r>
            <a:r>
              <a:rPr lang="en-US" dirty="0" err="1"/>
              <a:t>Phương</a:t>
            </a:r>
            <a:r>
              <a:rPr lang="en-US" dirty="0"/>
              <a:t> </a:t>
            </a:r>
            <a:r>
              <a:rPr lang="en-US" dirty="0" err="1"/>
              <a:t>pháp</a:t>
            </a:r>
            <a:r>
              <a:rPr lang="en-US" dirty="0"/>
              <a:t> </a:t>
            </a:r>
            <a:r>
              <a:rPr lang="en-US" dirty="0" err="1"/>
              <a:t>triển</a:t>
            </a:r>
            <a:r>
              <a:rPr lang="en-US" dirty="0"/>
              <a:t> </a:t>
            </a:r>
            <a:r>
              <a:rPr lang="en-US" dirty="0" err="1"/>
              <a:t>khai</a:t>
            </a:r>
            <a:endParaRPr lang="en-US" dirty="0"/>
          </a:p>
        </p:txBody>
      </p:sp>
      <p:sp>
        <p:nvSpPr>
          <p:cNvPr id="3" name="Content Placeholder 2"/>
          <p:cNvSpPr>
            <a:spLocks noGrp="1"/>
          </p:cNvSpPr>
          <p:nvPr>
            <p:ph sz="quarter" idx="13"/>
          </p:nvPr>
        </p:nvSpPr>
        <p:spPr>
          <a:xfrm>
            <a:off x="913774" y="1917700"/>
            <a:ext cx="10363826" cy="3873499"/>
          </a:xfrm>
        </p:spPr>
        <p:txBody>
          <a:bodyPr/>
          <a:lstStyle/>
          <a:p>
            <a:r>
              <a:rPr lang="en-US" b="1" dirty="0" err="1" smtClean="0">
                <a:latin typeface="Times New Roman" panose="02020603050405020304" pitchFamily="18" charset="0"/>
                <a:cs typeface="Times New Roman" panose="02020603050405020304" pitchFamily="18" charset="0"/>
              </a:rPr>
              <a:t>Hiểu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Cơ</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chế</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Chuyển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giọng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nói</a:t>
            </a:r>
            <a:r>
              <a:rPr lang="en-US" b="1" dirty="0" smtClean="0">
                <a:latin typeface="Times New Roman" panose="02020603050405020304" pitchFamily="18" charset="0"/>
                <a:cs typeface="Times New Roman" panose="02020603050405020304" pitchFamily="18" charset="0"/>
              </a:rPr>
              <a:t> sang </a:t>
            </a:r>
            <a:r>
              <a:rPr lang="en-US" b="1" dirty="0" err="1" smtClean="0">
                <a:latin typeface="Times New Roman" panose="02020603050405020304" pitchFamily="18" charset="0"/>
                <a:cs typeface="Times New Roman" panose="02020603050405020304" pitchFamily="18" charset="0"/>
              </a:rPr>
              <a:t>văn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bản</a:t>
            </a:r>
            <a:r>
              <a:rPr lang="en-US" b="1" dirty="0" smtClean="0">
                <a:latin typeface="Times New Roman" panose="02020603050405020304" pitchFamily="18" charset="0"/>
                <a:cs typeface="Times New Roman" panose="02020603050405020304" pitchFamily="18" charset="0"/>
              </a:rPr>
              <a:t> (speech to text) SỬ DỤNG THƯ VIỆN </a:t>
            </a:r>
            <a:r>
              <a:rPr lang="en-US" b="1" dirty="0" smtClean="0">
                <a:solidFill>
                  <a:srgbClr val="FF0000"/>
                </a:solidFill>
                <a:latin typeface="Times New Roman" panose="02020603050405020304" pitchFamily="18" charset="0"/>
                <a:cs typeface="Times New Roman" panose="02020603050405020304" pitchFamily="18" charset="0"/>
              </a:rPr>
              <a:t>SPEECH RECOGNITION API</a:t>
            </a:r>
            <a:r>
              <a:rPr lang="en-US" b="1" dirty="0" smtClean="0">
                <a:latin typeface="Times New Roman" panose="02020603050405020304" pitchFamily="18" charset="0"/>
                <a:cs typeface="Times New Roman" panose="02020603050405020304" pitchFamily="18" charset="0"/>
              </a:rPr>
              <a:t>:</a:t>
            </a: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206500" y="3088543"/>
            <a:ext cx="3708400" cy="341632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SpeechRecognition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bọc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API </a:t>
            </a:r>
            <a:r>
              <a:rPr lang="en-US" dirty="0" err="1">
                <a:latin typeface="Times New Roman" panose="02020603050405020304" pitchFamily="18" charset="0"/>
                <a:cs typeface="Times New Roman" panose="02020603050405020304" pitchFamily="18" charset="0"/>
              </a:rPr>
              <a:t>giọng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API Web Speech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Google -</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a:t>
            </a:r>
            <a:r>
              <a:rPr lang="en-US" dirty="0">
                <a:latin typeface="Times New Roman" panose="02020603050405020304" pitchFamily="18" charset="0"/>
                <a:cs typeface="Times New Roman" panose="02020603050405020304" pitchFamily="18" charset="0"/>
              </a:rPr>
              <a:t> API </a:t>
            </a:r>
            <a:r>
              <a:rPr lang="en-US" dirty="0" err="1">
                <a:latin typeface="Times New Roman" panose="02020603050405020304" pitchFamily="18" charset="0"/>
                <a:cs typeface="Times New Roman" panose="02020603050405020304" pitchFamily="18" charset="0"/>
              </a:rPr>
              <a:t>mặc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SpeechRecognition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chúng</a:t>
            </a:r>
            <a:r>
              <a:rPr lang="en-US" dirty="0" smtClean="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API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pic>
        <p:nvPicPr>
          <p:cNvPr id="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300" y="3088543"/>
            <a:ext cx="6376026" cy="2848862"/>
          </a:xfrm>
          <a:prstGeom prst="rect">
            <a:avLst/>
          </a:prstGeom>
        </p:spPr>
      </p:pic>
    </p:spTree>
    <p:extLst>
      <p:ext uri="{BB962C8B-B14F-4D97-AF65-F5344CB8AC3E}">
        <p14:creationId xmlns:p14="http://schemas.microsoft.com/office/powerpoint/2010/main" val="28319949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50" y="207223"/>
            <a:ext cx="10364451" cy="1596177"/>
          </a:xfrm>
        </p:spPr>
        <p:txBody>
          <a:bodyPr/>
          <a:lstStyle/>
          <a:p>
            <a:r>
              <a:rPr lang="en-US" dirty="0"/>
              <a:t>IV. </a:t>
            </a:r>
            <a:r>
              <a:rPr lang="en-US" dirty="0" err="1"/>
              <a:t>Phương</a:t>
            </a:r>
            <a:r>
              <a:rPr lang="en-US" dirty="0"/>
              <a:t> </a:t>
            </a:r>
            <a:r>
              <a:rPr lang="en-US" dirty="0" err="1"/>
              <a:t>pháp</a:t>
            </a:r>
            <a:r>
              <a:rPr lang="en-US" dirty="0"/>
              <a:t> </a:t>
            </a:r>
            <a:r>
              <a:rPr lang="en-US" dirty="0" err="1"/>
              <a:t>triển</a:t>
            </a:r>
            <a:r>
              <a:rPr lang="en-US" dirty="0"/>
              <a:t> </a:t>
            </a:r>
            <a:r>
              <a:rPr lang="en-US" dirty="0" err="1"/>
              <a:t>khai</a:t>
            </a:r>
            <a:endParaRPr lang="en-US" dirty="0"/>
          </a:p>
        </p:txBody>
      </p:sp>
      <p:sp>
        <p:nvSpPr>
          <p:cNvPr id="4" name="Content Placeholder 2"/>
          <p:cNvSpPr>
            <a:spLocks noGrp="1"/>
          </p:cNvSpPr>
          <p:nvPr>
            <p:ph sz="quarter" idx="13"/>
          </p:nvPr>
        </p:nvSpPr>
        <p:spPr>
          <a:xfrm>
            <a:off x="913150" y="1540460"/>
            <a:ext cx="10363826" cy="525880"/>
          </a:xfrm>
        </p:spPr>
        <p:txBody>
          <a:bodyPr/>
          <a:lstStyle/>
          <a:p>
            <a:r>
              <a:rPr lang="en-US" b="1" dirty="0" err="1" smtClean="0"/>
              <a:t>Xây</a:t>
            </a:r>
            <a:r>
              <a:rPr lang="en-US" b="1" dirty="0" smtClean="0"/>
              <a:t> </a:t>
            </a:r>
            <a:r>
              <a:rPr lang="en-US" b="1" dirty="0" err="1" smtClean="0"/>
              <a:t>dựng</a:t>
            </a:r>
            <a:r>
              <a:rPr lang="en-US" b="1" dirty="0" smtClean="0"/>
              <a:t> model “Text classification”</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638176" y="1968500"/>
            <a:ext cx="5372724" cy="4686300"/>
          </a:xfrm>
          <a:prstGeom prst="rect">
            <a:avLst/>
          </a:prstGeom>
        </p:spPr>
      </p:pic>
      <p:sp>
        <p:nvSpPr>
          <p:cNvPr id="8" name="TextBox 7"/>
          <p:cNvSpPr txBox="1"/>
          <p:nvPr/>
        </p:nvSpPr>
        <p:spPr>
          <a:xfrm>
            <a:off x="913150" y="2329280"/>
            <a:ext cx="6630650" cy="1200329"/>
          </a:xfrm>
          <a:prstGeom prst="rect">
            <a:avLst/>
          </a:prstGeom>
          <a:noFill/>
        </p:spPr>
        <p:txBody>
          <a:bodyPr wrap="square" rtlCol="0">
            <a:spAutoFit/>
          </a:bodyPr>
          <a:lstStyle/>
          <a:p>
            <a:pPr algn="just">
              <a:lnSpc>
                <a:spcPct val="150000"/>
              </a:lnSpc>
            </a:pPr>
            <a:r>
              <a:rPr lang="en-US" sz="1600" b="1" dirty="0" err="1" smtClean="0"/>
              <a:t>Có</a:t>
            </a:r>
            <a:r>
              <a:rPr lang="en-US" sz="1600" b="1" dirty="0" smtClean="0"/>
              <a:t> 2 </a:t>
            </a:r>
            <a:r>
              <a:rPr lang="en-US" sz="1600" b="1" dirty="0" err="1" smtClean="0"/>
              <a:t>giai</a:t>
            </a:r>
            <a:r>
              <a:rPr lang="en-US" sz="1600" b="1" dirty="0" smtClean="0"/>
              <a:t> </a:t>
            </a:r>
            <a:r>
              <a:rPr lang="en-US" sz="1600" b="1" dirty="0" err="1" smtClean="0"/>
              <a:t>đoạn</a:t>
            </a:r>
            <a:r>
              <a:rPr lang="en-US" sz="1600" b="1" dirty="0" smtClean="0"/>
              <a:t>:</a:t>
            </a:r>
          </a:p>
          <a:p>
            <a:pPr marL="342900" indent="-342900" algn="just">
              <a:lnSpc>
                <a:spcPct val="150000"/>
              </a:lnSpc>
              <a:buAutoNum type="arabicPeriod"/>
            </a:pPr>
            <a:r>
              <a:rPr lang="vi-VN" sz="1600" b="1" dirty="0" smtClean="0"/>
              <a:t>Giai </a:t>
            </a:r>
            <a:r>
              <a:rPr lang="vi-VN" sz="1600" b="1" dirty="0"/>
              <a:t>đoạn (a): Huấn luyện (</a:t>
            </a:r>
            <a:r>
              <a:rPr lang="vi-VN" sz="1600" b="1" dirty="0" smtClean="0"/>
              <a:t>training)</a:t>
            </a:r>
            <a:endParaRPr lang="en-US" sz="1600" b="1" dirty="0" smtClean="0"/>
          </a:p>
          <a:p>
            <a:pPr marL="342900" indent="-342900" algn="just">
              <a:lnSpc>
                <a:spcPct val="150000"/>
              </a:lnSpc>
              <a:buAutoNum type="arabicPeriod"/>
            </a:pPr>
            <a:r>
              <a:rPr lang="vi-VN" sz="1600" b="1" dirty="0" smtClean="0"/>
              <a:t>Giai </a:t>
            </a:r>
            <a:r>
              <a:rPr lang="vi-VN" sz="1600" b="1" dirty="0"/>
              <a:t>đoạn (b): Dự đoán (</a:t>
            </a:r>
            <a:r>
              <a:rPr lang="vi-VN" sz="1600" b="1" dirty="0" smtClean="0"/>
              <a:t>prediction</a:t>
            </a:r>
            <a:r>
              <a:rPr lang="en-US" sz="1600" b="1" dirty="0" smtClean="0"/>
              <a:t>)</a:t>
            </a:r>
            <a:endParaRPr lang="en-US" sz="1600" dirty="0"/>
          </a:p>
        </p:txBody>
      </p:sp>
    </p:spTree>
    <p:extLst>
      <p:ext uri="{BB962C8B-B14F-4D97-AF65-F5344CB8AC3E}">
        <p14:creationId xmlns:p14="http://schemas.microsoft.com/office/powerpoint/2010/main" val="2091145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 </a:t>
            </a:r>
            <a:r>
              <a:rPr lang="en-US" dirty="0" err="1" smtClean="0"/>
              <a:t>Phương</a:t>
            </a:r>
            <a:r>
              <a:rPr lang="en-US" dirty="0" smtClean="0"/>
              <a:t> </a:t>
            </a:r>
            <a:r>
              <a:rPr lang="en-US" dirty="0" err="1" smtClean="0"/>
              <a:t>pháp</a:t>
            </a:r>
            <a:r>
              <a:rPr lang="en-US" dirty="0" smtClean="0"/>
              <a:t> </a:t>
            </a:r>
            <a:r>
              <a:rPr lang="en-US" dirty="0" err="1" smtClean="0"/>
              <a:t>triển</a:t>
            </a:r>
            <a:r>
              <a:rPr lang="en-US" dirty="0" smtClean="0"/>
              <a:t> </a:t>
            </a:r>
            <a:r>
              <a:rPr lang="en-US" dirty="0" err="1" smtClean="0"/>
              <a:t>khai</a:t>
            </a:r>
            <a:endParaRPr lang="en-US" dirty="0"/>
          </a:p>
        </p:txBody>
      </p:sp>
      <p:sp>
        <p:nvSpPr>
          <p:cNvPr id="3" name="Content Placeholder 2"/>
          <p:cNvSpPr>
            <a:spLocks noGrp="1"/>
          </p:cNvSpPr>
          <p:nvPr>
            <p:ph sz="quarter" idx="13"/>
          </p:nvPr>
        </p:nvSpPr>
        <p:spPr>
          <a:xfrm>
            <a:off x="913774" y="2367093"/>
            <a:ext cx="10363826" cy="525880"/>
          </a:xfrm>
        </p:spPr>
        <p:txBody>
          <a:bodyPr/>
          <a:lstStyle/>
          <a:p>
            <a:r>
              <a:rPr lang="en-US" dirty="0" err="1" smtClean="0"/>
              <a:t>Xây</a:t>
            </a:r>
            <a:r>
              <a:rPr lang="en-US" dirty="0" smtClean="0"/>
              <a:t> </a:t>
            </a:r>
            <a:r>
              <a:rPr lang="en-US" dirty="0" err="1" smtClean="0"/>
              <a:t>dựng</a:t>
            </a:r>
            <a:r>
              <a:rPr lang="en-US" dirty="0" smtClean="0"/>
              <a:t> model “Text classification”</a:t>
            </a:r>
          </a:p>
        </p:txBody>
      </p:sp>
      <p:sp>
        <p:nvSpPr>
          <p:cNvPr id="4" name="TextBox 3"/>
          <p:cNvSpPr txBox="1"/>
          <p:nvPr/>
        </p:nvSpPr>
        <p:spPr>
          <a:xfrm>
            <a:off x="913774" y="3094879"/>
            <a:ext cx="5754411" cy="1754326"/>
          </a:xfrm>
          <a:prstGeom prst="rect">
            <a:avLst/>
          </a:prstGeom>
          <a:noFill/>
        </p:spPr>
        <p:txBody>
          <a:bodyPr wrap="square" rtlCol="0">
            <a:spAutoFit/>
          </a:bodyPr>
          <a:lstStyle/>
          <a:p>
            <a:pPr marL="285750" indent="-285750">
              <a:buFontTx/>
              <a:buChar char="-"/>
            </a:pPr>
            <a:r>
              <a:rPr lang="en-US" dirty="0" smtClean="0"/>
              <a:t>B1: </a:t>
            </a:r>
            <a:r>
              <a:rPr lang="en-US" dirty="0" err="1" smtClean="0"/>
              <a:t>Tách</a:t>
            </a:r>
            <a:r>
              <a:rPr lang="en-US" dirty="0" smtClean="0"/>
              <a:t> </a:t>
            </a:r>
            <a:r>
              <a:rPr lang="en-US" dirty="0" err="1" smtClean="0"/>
              <a:t>từ</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pyvi</a:t>
            </a:r>
            <a:r>
              <a:rPr lang="en-US" dirty="0" smtClean="0"/>
              <a:t>”.</a:t>
            </a:r>
          </a:p>
          <a:p>
            <a:pPr marL="285750" indent="-285750">
              <a:buFontTx/>
              <a:buChar char="-"/>
            </a:pPr>
            <a:r>
              <a:rPr lang="en-US" dirty="0" smtClean="0"/>
              <a:t>B2: Vector </a:t>
            </a:r>
            <a:r>
              <a:rPr lang="en-US" dirty="0" err="1" smtClean="0"/>
              <a:t>hóa</a:t>
            </a:r>
            <a:r>
              <a:rPr lang="en-US" dirty="0" smtClean="0"/>
              <a:t> </a:t>
            </a:r>
            <a:r>
              <a:rPr lang="en-US" dirty="0" err="1" smtClean="0"/>
              <a:t>văn</a:t>
            </a:r>
            <a:r>
              <a:rPr lang="en-US" dirty="0" smtClean="0"/>
              <a:t> </a:t>
            </a:r>
            <a:r>
              <a:rPr lang="en-US" dirty="0" err="1" smtClean="0"/>
              <a:t>bản</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và</a:t>
            </a:r>
            <a:r>
              <a:rPr lang="en-US" dirty="0" smtClean="0"/>
              <a:t> </a:t>
            </a:r>
            <a:r>
              <a:rPr lang="en-US" dirty="0" err="1" smtClean="0"/>
              <a:t>chuẩn</a:t>
            </a:r>
            <a:r>
              <a:rPr lang="en-US" dirty="0" smtClean="0"/>
              <a:t> </a:t>
            </a:r>
            <a:r>
              <a:rPr lang="en-US" dirty="0" err="1" smtClean="0"/>
              <a:t>hóa</a:t>
            </a:r>
            <a:r>
              <a:rPr lang="en-US" dirty="0" smtClean="0"/>
              <a:t> vector (</a:t>
            </a:r>
            <a:r>
              <a:rPr lang="en-US" dirty="0" err="1" smtClean="0"/>
              <a:t>sử</a:t>
            </a:r>
            <a:r>
              <a:rPr lang="en-US" dirty="0" smtClean="0"/>
              <a:t>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Bag-of-words)</a:t>
            </a:r>
          </a:p>
          <a:p>
            <a:pPr marL="285750" indent="-285750">
              <a:buFontTx/>
              <a:buChar char="-"/>
            </a:pPr>
            <a:r>
              <a:rPr lang="en-US" dirty="0" smtClean="0"/>
              <a:t>B3: </a:t>
            </a:r>
            <a:r>
              <a:rPr lang="en-US" dirty="0"/>
              <a:t>T</a:t>
            </a:r>
            <a:r>
              <a:rPr lang="vi-VN" dirty="0" smtClean="0"/>
              <a:t>iến </a:t>
            </a:r>
            <a:r>
              <a:rPr lang="vi-VN" dirty="0"/>
              <a:t>hành </a:t>
            </a:r>
            <a:r>
              <a:rPr lang="vi-VN" b="1" dirty="0"/>
              <a:t>Text </a:t>
            </a:r>
            <a:r>
              <a:rPr lang="vi-VN" b="1" dirty="0" smtClean="0"/>
              <a:t>classification</a:t>
            </a:r>
            <a:r>
              <a:rPr lang="vi-VN" dirty="0" smtClean="0"/>
              <a:t> </a:t>
            </a:r>
            <a:r>
              <a:rPr lang="vi-VN" dirty="0"/>
              <a:t>sử </a:t>
            </a:r>
            <a:r>
              <a:rPr lang="vi-VN" dirty="0" smtClean="0"/>
              <a:t>dụng</a:t>
            </a:r>
            <a:r>
              <a:rPr lang="en-US" dirty="0" smtClean="0"/>
              <a:t> </a:t>
            </a:r>
            <a:r>
              <a:rPr lang="en-US" dirty="0" err="1" smtClean="0"/>
              <a:t>thuật</a:t>
            </a:r>
            <a:r>
              <a:rPr lang="en-US" dirty="0" smtClean="0"/>
              <a:t> </a:t>
            </a:r>
            <a:r>
              <a:rPr lang="en-US" dirty="0" err="1" smtClean="0"/>
              <a:t>toán</a:t>
            </a:r>
            <a:r>
              <a:rPr lang="vi-VN" dirty="0"/>
              <a:t> </a:t>
            </a:r>
            <a:r>
              <a:rPr lang="vi-VN" b="1" dirty="0"/>
              <a:t>Naive </a:t>
            </a:r>
            <a:r>
              <a:rPr lang="vi-VN" b="1" dirty="0" smtClean="0"/>
              <a:t>Bayes</a:t>
            </a:r>
            <a:r>
              <a:rPr lang="en-US" dirty="0" smtClean="0"/>
              <a:t>.</a:t>
            </a:r>
          </a:p>
          <a:p>
            <a:pPr marL="285750" indent="-285750">
              <a:buFontTx/>
              <a:buChar char="-"/>
            </a:pPr>
            <a:r>
              <a:rPr lang="en-US" dirty="0" smtClean="0"/>
              <a:t>B4: </a:t>
            </a:r>
            <a:r>
              <a:rPr lang="en-US" dirty="0" err="1" smtClean="0"/>
              <a:t>Lưu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của</a:t>
            </a:r>
            <a:r>
              <a:rPr lang="en-US" dirty="0" smtClean="0"/>
              <a:t> </a:t>
            </a:r>
            <a:r>
              <a:rPr lang="en-US" dirty="0" err="1" smtClean="0"/>
              <a:t>quá</a:t>
            </a:r>
            <a:r>
              <a:rPr lang="en-US" dirty="0" smtClean="0"/>
              <a:t> </a:t>
            </a:r>
            <a:r>
              <a:rPr lang="en-US" dirty="0" err="1" smtClean="0"/>
              <a:t>trình</a:t>
            </a:r>
            <a:r>
              <a:rPr lang="en-US" dirty="0" smtClean="0"/>
              <a:t> training model.</a:t>
            </a:r>
            <a:endParaRPr lang="en-US" dirty="0"/>
          </a:p>
        </p:txBody>
      </p:sp>
      <p:sp>
        <p:nvSpPr>
          <p:cNvPr id="6" name="TextBox 5"/>
          <p:cNvSpPr txBox="1"/>
          <p:nvPr/>
        </p:nvSpPr>
        <p:spPr>
          <a:xfrm>
            <a:off x="1103585" y="5051112"/>
            <a:ext cx="5754413" cy="1200329"/>
          </a:xfrm>
          <a:prstGeom prst="rect">
            <a:avLst/>
          </a:prstGeom>
          <a:noFill/>
        </p:spPr>
        <p:txBody>
          <a:bodyPr wrap="square" rtlCol="0">
            <a:spAutoFit/>
          </a:bodyPr>
          <a:lstStyle/>
          <a:p>
            <a:r>
              <a:rPr lang="vi-VN" b="1" dirty="0"/>
              <a:t>Naive Bayes</a:t>
            </a:r>
            <a:r>
              <a:rPr lang="en-US" dirty="0" smtClean="0"/>
              <a:t> </a:t>
            </a:r>
            <a:r>
              <a:rPr lang="en-US" dirty="0" err="1"/>
              <a:t>hoạt</a:t>
            </a:r>
            <a:r>
              <a:rPr lang="en-US" dirty="0"/>
              <a:t> </a:t>
            </a:r>
            <a:r>
              <a:rPr lang="en-US" dirty="0" err="1"/>
              <a:t>động</a:t>
            </a:r>
            <a:r>
              <a:rPr lang="en-US" dirty="0"/>
              <a:t> </a:t>
            </a:r>
            <a:r>
              <a:rPr lang="en-US" dirty="0" err="1"/>
              <a:t>dựa</a:t>
            </a:r>
            <a:r>
              <a:rPr lang="en-US" dirty="0"/>
              <a:t> </a:t>
            </a:r>
            <a:r>
              <a:rPr lang="en-US" dirty="0" err="1"/>
              <a:t>trên</a:t>
            </a:r>
            <a:r>
              <a:rPr lang="en-US" dirty="0"/>
              <a:t> </a:t>
            </a:r>
            <a:r>
              <a:rPr lang="en-US" b="1" dirty="0" err="1"/>
              <a:t>định</a:t>
            </a:r>
            <a:r>
              <a:rPr lang="en-US" b="1" dirty="0"/>
              <a:t> </a:t>
            </a:r>
            <a:r>
              <a:rPr lang="en-US" b="1" dirty="0" err="1"/>
              <a:t>lý</a:t>
            </a:r>
            <a:r>
              <a:rPr lang="en-US" b="1" dirty="0"/>
              <a:t> Bayes</a:t>
            </a:r>
            <a:r>
              <a:rPr lang="en-US" dirty="0"/>
              <a:t> </a:t>
            </a:r>
            <a:r>
              <a:rPr lang="en-US" dirty="0" err="1"/>
              <a:t>nổi</a:t>
            </a:r>
            <a:r>
              <a:rPr lang="en-US" dirty="0"/>
              <a:t> </a:t>
            </a:r>
            <a:r>
              <a:rPr lang="en-US" dirty="0" err="1" smtClean="0"/>
              <a:t>tiếng</a:t>
            </a:r>
            <a:r>
              <a:rPr lang="en-US" dirty="0" smtClean="0"/>
              <a:t>, </a:t>
            </a:r>
            <a:r>
              <a:rPr lang="en-US" dirty="0" err="1" smtClean="0"/>
              <a:t>nó</a:t>
            </a:r>
            <a:r>
              <a:rPr lang="en-US" dirty="0" smtClean="0"/>
              <a:t> </a:t>
            </a:r>
            <a:r>
              <a:rPr lang="en-US" dirty="0" err="1" smtClean="0"/>
              <a:t>giúp</a:t>
            </a:r>
            <a:r>
              <a:rPr lang="en-US" dirty="0" smtClean="0"/>
              <a:t> </a:t>
            </a:r>
            <a:r>
              <a:rPr lang="en-US" dirty="0" err="1"/>
              <a:t>chúng</a:t>
            </a:r>
            <a:r>
              <a:rPr lang="en-US" dirty="0"/>
              <a:t> ta </a:t>
            </a:r>
            <a:r>
              <a:rPr lang="en-US" dirty="0" err="1"/>
              <a:t>tìm</a:t>
            </a:r>
            <a:r>
              <a:rPr lang="en-US" dirty="0"/>
              <a:t> </a:t>
            </a:r>
            <a:r>
              <a:rPr lang="en-US" dirty="0" err="1"/>
              <a:t>xác</a:t>
            </a:r>
            <a:r>
              <a:rPr lang="en-US" dirty="0"/>
              <a:t> </a:t>
            </a:r>
            <a:r>
              <a:rPr lang="en-US" dirty="0" err="1"/>
              <a:t>suất</a:t>
            </a:r>
            <a:r>
              <a:rPr lang="en-US" dirty="0"/>
              <a:t> </a:t>
            </a:r>
            <a:r>
              <a:rPr lang="en-US" dirty="0" err="1"/>
              <a:t>có</a:t>
            </a:r>
            <a:r>
              <a:rPr lang="en-US" dirty="0"/>
              <a:t> </a:t>
            </a:r>
            <a:r>
              <a:rPr lang="en-US" dirty="0" err="1"/>
              <a:t>điều</a:t>
            </a:r>
            <a:r>
              <a:rPr lang="en-US" dirty="0"/>
              <a:t> </a:t>
            </a:r>
            <a:r>
              <a:rPr lang="en-US" dirty="0" err="1"/>
              <a:t>kiện</a:t>
            </a:r>
            <a:r>
              <a:rPr lang="en-US" dirty="0"/>
              <a:t> </a:t>
            </a:r>
            <a:r>
              <a:rPr lang="en-US" dirty="0" err="1"/>
              <a:t>xảy</a:t>
            </a:r>
            <a:r>
              <a:rPr lang="en-US" dirty="0"/>
              <a:t> </a:t>
            </a:r>
            <a:r>
              <a:rPr lang="en-US" dirty="0" err="1"/>
              <a:t>ra</a:t>
            </a:r>
            <a:r>
              <a:rPr lang="en-US" dirty="0"/>
              <a:t> </a:t>
            </a:r>
            <a:r>
              <a:rPr lang="en-US" dirty="0" err="1"/>
              <a:t>của</a:t>
            </a:r>
            <a:r>
              <a:rPr lang="en-US" dirty="0"/>
              <a:t> </a:t>
            </a:r>
            <a:r>
              <a:rPr lang="en-US" dirty="0" err="1"/>
              <a:t>hai</a:t>
            </a:r>
            <a:r>
              <a:rPr lang="en-US" dirty="0"/>
              <a:t> </a:t>
            </a:r>
            <a:r>
              <a:rPr lang="en-US" dirty="0" err="1"/>
              <a:t>sự</a:t>
            </a:r>
            <a:r>
              <a:rPr lang="en-US" dirty="0"/>
              <a:t> </a:t>
            </a:r>
            <a:r>
              <a:rPr lang="en-US" dirty="0" err="1"/>
              <a:t>kiện</a:t>
            </a:r>
            <a:r>
              <a:rPr lang="en-US" dirty="0"/>
              <a:t> </a:t>
            </a:r>
            <a:r>
              <a:rPr lang="en-US" dirty="0" err="1"/>
              <a:t>dựa</a:t>
            </a:r>
            <a:r>
              <a:rPr lang="en-US" dirty="0"/>
              <a:t> </a:t>
            </a:r>
            <a:r>
              <a:rPr lang="en-US" dirty="0" err="1"/>
              <a:t>trên</a:t>
            </a:r>
            <a:r>
              <a:rPr lang="en-US" dirty="0"/>
              <a:t> </a:t>
            </a:r>
            <a:r>
              <a:rPr lang="en-US" dirty="0" err="1"/>
              <a:t>xác</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từng</a:t>
            </a:r>
            <a:r>
              <a:rPr lang="en-US" dirty="0"/>
              <a:t> </a:t>
            </a:r>
            <a:r>
              <a:rPr lang="en-US" dirty="0" err="1"/>
              <a:t>sự</a:t>
            </a:r>
            <a:r>
              <a:rPr lang="en-US" dirty="0"/>
              <a:t> </a:t>
            </a:r>
            <a:r>
              <a:rPr lang="en-US" dirty="0" err="1"/>
              <a:t>kiện</a:t>
            </a:r>
            <a:r>
              <a:rPr lang="en-US" dirty="0"/>
              <a:t> </a:t>
            </a:r>
            <a:r>
              <a:rPr lang="en-US" dirty="0" err="1"/>
              <a:t>riêng</a:t>
            </a:r>
            <a:r>
              <a:rPr lang="en-US" dirty="0"/>
              <a:t> </a:t>
            </a:r>
            <a:r>
              <a:rPr lang="en-US" dirty="0" err="1"/>
              <a:t>lẻ</a:t>
            </a:r>
            <a:r>
              <a:rPr lang="en-US" dirty="0"/>
              <a:t>.</a:t>
            </a:r>
          </a:p>
        </p:txBody>
      </p:sp>
      <p:pic>
        <p:nvPicPr>
          <p:cNvPr id="2052" name="Picture 4" descr="How to Use Text Classification with SVM, Naive Bayes, and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750" y="2367093"/>
            <a:ext cx="4162098" cy="1645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750" y="4309899"/>
            <a:ext cx="4162098" cy="2254762"/>
          </a:xfrm>
          <a:prstGeom prst="rect">
            <a:avLst/>
          </a:prstGeom>
        </p:spPr>
      </p:pic>
    </p:spTree>
    <p:extLst>
      <p:ext uri="{BB962C8B-B14F-4D97-AF65-F5344CB8AC3E}">
        <p14:creationId xmlns:p14="http://schemas.microsoft.com/office/powerpoint/2010/main" val="265116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additive="base">
                                        <p:cTn id="1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 calcmode="lin" valueType="num">
                                      <p:cBhvr additive="base">
                                        <p:cTn id="2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1000"/>
                                        <p:tgtEl>
                                          <p:spTgt spid="6">
                                            <p:txEl>
                                              <p:pRg st="0" end="0"/>
                                            </p:txEl>
                                          </p:spTgt>
                                        </p:tgtEl>
                                      </p:cBhvr>
                                    </p:animEffect>
                                    <p:anim calcmode="lin" valueType="num">
                                      <p:cBhvr>
                                        <p:cTn id="3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81823"/>
            <a:ext cx="10364451" cy="1596177"/>
          </a:xfrm>
        </p:spPr>
        <p:txBody>
          <a:bodyPr/>
          <a:lstStyle/>
          <a:p>
            <a:r>
              <a:rPr lang="en-US" dirty="0"/>
              <a:t>IV. </a:t>
            </a:r>
            <a:r>
              <a:rPr lang="en-US" dirty="0" err="1"/>
              <a:t>Phương</a:t>
            </a:r>
            <a:r>
              <a:rPr lang="en-US" dirty="0"/>
              <a:t> </a:t>
            </a:r>
            <a:r>
              <a:rPr lang="en-US" dirty="0" err="1"/>
              <a:t>pháp</a:t>
            </a:r>
            <a:r>
              <a:rPr lang="en-US" dirty="0"/>
              <a:t> </a:t>
            </a:r>
            <a:r>
              <a:rPr lang="en-US" dirty="0" err="1"/>
              <a:t>triển</a:t>
            </a:r>
            <a:r>
              <a:rPr lang="en-US" dirty="0"/>
              <a:t> </a:t>
            </a:r>
            <a:r>
              <a:rPr lang="en-US" dirty="0" err="1"/>
              <a:t>khai</a:t>
            </a:r>
            <a:endParaRPr lang="en-US" dirty="0"/>
          </a:p>
        </p:txBody>
      </p:sp>
      <p:sp>
        <p:nvSpPr>
          <p:cNvPr id="5" name="TextBox 4"/>
          <p:cNvSpPr txBox="1"/>
          <p:nvPr/>
        </p:nvSpPr>
        <p:spPr>
          <a:xfrm>
            <a:off x="483225" y="2195870"/>
            <a:ext cx="2755900" cy="923330"/>
          </a:xfrm>
          <a:prstGeom prst="rect">
            <a:avLst/>
          </a:prstGeom>
          <a:noFill/>
        </p:spPr>
        <p:txBody>
          <a:bodyPr wrap="square" rtlCol="0">
            <a:spAutoFit/>
          </a:bodyPr>
          <a:lstStyle/>
          <a:p>
            <a:r>
              <a:rPr lang="en-US" dirty="0" err="1" smtClean="0"/>
              <a:t>Quá</a:t>
            </a:r>
            <a:r>
              <a:rPr lang="en-US" dirty="0" smtClean="0"/>
              <a:t> </a:t>
            </a:r>
            <a:r>
              <a:rPr lang="en-US" dirty="0" err="1" smtClean="0"/>
              <a:t>trình</a:t>
            </a:r>
            <a:r>
              <a:rPr lang="en-US" dirty="0" smtClean="0"/>
              <a:t> </a:t>
            </a:r>
            <a:r>
              <a:rPr lang="en-US" dirty="0" err="1" smtClean="0"/>
              <a:t>phân</a:t>
            </a:r>
            <a:r>
              <a:rPr lang="en-US" dirty="0" smtClean="0"/>
              <a:t> </a:t>
            </a:r>
            <a:r>
              <a:rPr lang="en-US" dirty="0" err="1" smtClean="0"/>
              <a:t>loại</a:t>
            </a:r>
            <a:r>
              <a:rPr lang="en-US" dirty="0"/>
              <a:t> </a:t>
            </a:r>
            <a:r>
              <a:rPr lang="en-US" dirty="0" err="1" smtClean="0"/>
              <a:t>văn</a:t>
            </a:r>
            <a:r>
              <a:rPr lang="en-US" dirty="0" smtClean="0"/>
              <a:t> </a:t>
            </a:r>
            <a:r>
              <a:rPr lang="en-US" dirty="0" err="1" smtClean="0"/>
              <a:t>bản</a:t>
            </a:r>
            <a:r>
              <a:rPr lang="en-US" dirty="0" smtClean="0"/>
              <a:t> </a:t>
            </a:r>
            <a:r>
              <a:rPr lang="en-US" dirty="0" err="1" smtClean="0"/>
              <a:t>được</a:t>
            </a:r>
            <a:r>
              <a:rPr lang="en-US" dirty="0" smtClean="0"/>
              <a:t> </a:t>
            </a:r>
            <a:r>
              <a:rPr lang="en-US" dirty="0" err="1" smtClean="0"/>
              <a:t>mô</a:t>
            </a:r>
            <a:r>
              <a:rPr lang="en-US" dirty="0" smtClean="0"/>
              <a:t> </a:t>
            </a:r>
            <a:r>
              <a:rPr lang="en-US" dirty="0" err="1" smtClean="0"/>
              <a:t>tả</a:t>
            </a:r>
            <a:r>
              <a:rPr lang="en-US" dirty="0" smtClean="0"/>
              <a:t> </a:t>
            </a:r>
            <a:r>
              <a:rPr lang="en-US" dirty="0" err="1" smtClean="0"/>
              <a:t>như</a:t>
            </a:r>
            <a:r>
              <a:rPr lang="en-US" dirty="0" smtClean="0"/>
              <a:t> </a:t>
            </a:r>
            <a:r>
              <a:rPr lang="en-US" dirty="0" err="1" smtClean="0"/>
              <a:t>hình</a:t>
            </a:r>
            <a:r>
              <a:rPr lang="en-US" dirty="0" smtClean="0"/>
              <a:t> </a:t>
            </a:r>
            <a:r>
              <a:rPr lang="en-US" dirty="0" err="1" smtClean="0"/>
              <a:t>bên</a:t>
            </a:r>
            <a:r>
              <a:rPr lang="en-US" dirty="0" smtClean="0"/>
              <a:t>:</a:t>
            </a: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239125" y="1358900"/>
            <a:ext cx="8355975" cy="5359400"/>
          </a:xfrm>
          <a:prstGeom prst="rect">
            <a:avLst/>
          </a:prstGeom>
        </p:spPr>
      </p:pic>
    </p:spTree>
    <p:extLst>
      <p:ext uri="{BB962C8B-B14F-4D97-AF65-F5344CB8AC3E}">
        <p14:creationId xmlns:p14="http://schemas.microsoft.com/office/powerpoint/2010/main" val="1061631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 </a:t>
            </a:r>
            <a:r>
              <a:rPr lang="en-US" dirty="0" err="1" smtClean="0"/>
              <a:t>kết</a:t>
            </a:r>
            <a:r>
              <a:rPr lang="en-US" dirty="0" smtClean="0"/>
              <a:t> </a:t>
            </a:r>
            <a:r>
              <a:rPr lang="en-US" dirty="0" err="1" smtClean="0"/>
              <a:t>quả</a:t>
            </a:r>
            <a:endParaRPr lang="en-US" dirty="0"/>
          </a:p>
        </p:txBody>
      </p:sp>
      <p:sp>
        <p:nvSpPr>
          <p:cNvPr id="4" name="TextBox 3"/>
          <p:cNvSpPr txBox="1"/>
          <p:nvPr/>
        </p:nvSpPr>
        <p:spPr>
          <a:xfrm>
            <a:off x="1306286" y="2017486"/>
            <a:ext cx="10130971" cy="1938992"/>
          </a:xfrm>
          <a:prstGeom prst="rect">
            <a:avLst/>
          </a:prstGeom>
          <a:noFill/>
        </p:spPr>
        <p:txBody>
          <a:bodyPr wrap="square" rtlCol="0">
            <a:spAutoFit/>
          </a:bodyPr>
          <a:lstStyle/>
          <a:p>
            <a:pPr marL="285750" indent="-28575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KẾT QUẢ ĐẠT ĐƯỢC ĐẾN THỜI ĐIỂM HIỆN TẠI</a:t>
            </a:r>
          </a:p>
          <a:p>
            <a:pPr marL="285750" indent="-28575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được</a:t>
            </a:r>
            <a:r>
              <a:rPr lang="en-US" sz="2000" dirty="0" smtClean="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raspberry pi.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tự</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raspberry pi.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nói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LOA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tốt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655933" y="3850834"/>
            <a:ext cx="2264816" cy="1979088"/>
          </a:xfrm>
          <a:prstGeom prst="rect">
            <a:avLst/>
          </a:prstGeom>
        </p:spPr>
      </p:pic>
      <p:pic>
        <p:nvPicPr>
          <p:cNvPr id="5" name="Picture 4"/>
          <p:cNvPicPr>
            <a:picLocks noChangeAspect="1"/>
          </p:cNvPicPr>
          <p:nvPr/>
        </p:nvPicPr>
        <p:blipFill>
          <a:blip r:embed="rId3"/>
          <a:stretch>
            <a:fillRect/>
          </a:stretch>
        </p:blipFill>
        <p:spPr>
          <a:xfrm>
            <a:off x="3045908" y="3798906"/>
            <a:ext cx="2286822" cy="2018536"/>
          </a:xfrm>
          <a:prstGeom prst="rect">
            <a:avLst/>
          </a:prstGeom>
        </p:spPr>
      </p:pic>
      <p:sp>
        <p:nvSpPr>
          <p:cNvPr id="6" name="TextBox 5"/>
          <p:cNvSpPr txBox="1"/>
          <p:nvPr/>
        </p:nvSpPr>
        <p:spPr>
          <a:xfrm>
            <a:off x="1306286" y="5955738"/>
            <a:ext cx="1003412" cy="369332"/>
          </a:xfrm>
          <a:prstGeom prst="rect">
            <a:avLst/>
          </a:prstGeom>
          <a:noFill/>
        </p:spPr>
        <p:txBody>
          <a:bodyPr wrap="square" rtlCol="0">
            <a:spAutoFit/>
          </a:bodyPr>
          <a:lstStyle/>
          <a:p>
            <a:r>
              <a:rPr lang="en-US" dirty="0" smtClean="0"/>
              <a:t>PCB 2D</a:t>
            </a:r>
            <a:endParaRPr lang="en-US" dirty="0"/>
          </a:p>
        </p:txBody>
      </p:sp>
      <p:sp>
        <p:nvSpPr>
          <p:cNvPr id="8" name="TextBox 7"/>
          <p:cNvSpPr txBox="1"/>
          <p:nvPr/>
        </p:nvSpPr>
        <p:spPr>
          <a:xfrm>
            <a:off x="3683472" y="5955738"/>
            <a:ext cx="1003412" cy="369332"/>
          </a:xfrm>
          <a:prstGeom prst="rect">
            <a:avLst/>
          </a:prstGeom>
          <a:noFill/>
        </p:spPr>
        <p:txBody>
          <a:bodyPr wrap="square" rtlCol="0">
            <a:spAutoFit/>
          </a:bodyPr>
          <a:lstStyle/>
          <a:p>
            <a:r>
              <a:rPr lang="en-US" dirty="0" smtClean="0"/>
              <a:t>PCB 3D</a:t>
            </a:r>
            <a:endParaRPr lang="en-US" dirty="0"/>
          </a:p>
        </p:txBody>
      </p:sp>
      <p:sp>
        <p:nvSpPr>
          <p:cNvPr id="9" name="TextBox 8"/>
          <p:cNvSpPr txBox="1"/>
          <p:nvPr/>
        </p:nvSpPr>
        <p:spPr>
          <a:xfrm>
            <a:off x="5992621" y="5954287"/>
            <a:ext cx="1843279" cy="369332"/>
          </a:xfrm>
          <a:prstGeom prst="rect">
            <a:avLst/>
          </a:prstGeom>
          <a:noFill/>
        </p:spPr>
        <p:txBody>
          <a:bodyPr wrap="square" rtlCol="0">
            <a:spAutoFit/>
          </a:bodyPr>
          <a:lstStyle/>
          <a:p>
            <a:r>
              <a:rPr lang="en-US" dirty="0" smtClean="0"/>
              <a:t>Board </a:t>
            </a:r>
            <a:r>
              <a:rPr lang="en-US" dirty="0" err="1"/>
              <a:t>t</a:t>
            </a:r>
            <a:r>
              <a:rPr lang="en-US" dirty="0" err="1" smtClean="0"/>
              <a:t>hực</a:t>
            </a:r>
            <a:r>
              <a:rPr lang="en-US" dirty="0" smtClean="0"/>
              <a:t> </a:t>
            </a:r>
            <a:r>
              <a:rPr lang="en-US" dirty="0" err="1" smtClean="0"/>
              <a:t>tế</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726" y="4023338"/>
            <a:ext cx="3377150" cy="1791741"/>
          </a:xfrm>
          <a:prstGeom prst="rect">
            <a:avLst/>
          </a:prstGeom>
        </p:spPr>
      </p:pic>
      <p:sp>
        <p:nvSpPr>
          <p:cNvPr id="11" name="TextBox 10"/>
          <p:cNvSpPr txBox="1"/>
          <p:nvPr/>
        </p:nvSpPr>
        <p:spPr>
          <a:xfrm>
            <a:off x="8807416" y="5920468"/>
            <a:ext cx="2265769" cy="369332"/>
          </a:xfrm>
          <a:prstGeom prst="rect">
            <a:avLst/>
          </a:prstGeom>
          <a:noFill/>
        </p:spPr>
        <p:txBody>
          <a:bodyPr wrap="square" rtlCol="0">
            <a:spAutoFit/>
          </a:bodyPr>
          <a:lstStyle/>
          <a:p>
            <a:r>
              <a:rPr lang="en-US" dirty="0" err="1" smtClean="0"/>
              <a:t>Giao</a:t>
            </a:r>
            <a:r>
              <a:rPr lang="en-US" dirty="0" smtClean="0"/>
              <a:t> </a:t>
            </a:r>
            <a:r>
              <a:rPr lang="en-US" dirty="0" err="1" smtClean="0"/>
              <a:t>diện</a:t>
            </a:r>
            <a:r>
              <a:rPr lang="en-US" dirty="0" smtClean="0"/>
              <a:t> Website</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784141" y="3517900"/>
            <a:ext cx="2016173" cy="2578185"/>
          </a:xfrm>
          <a:prstGeom prst="rect">
            <a:avLst/>
          </a:prstGeom>
        </p:spPr>
      </p:pic>
    </p:spTree>
    <p:extLst>
      <p:ext uri="{BB962C8B-B14F-4D97-AF65-F5344CB8AC3E}">
        <p14:creationId xmlns:p14="http://schemas.microsoft.com/office/powerpoint/2010/main" val="4481881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par>
                                <p:cTn id="39" presetID="16" presetClass="entr" presetSubtype="21"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arn(inVertical)">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a:t>
            </a:r>
            <a:r>
              <a:rPr lang="en-US" dirty="0" err="1"/>
              <a:t>kết</a:t>
            </a:r>
            <a:r>
              <a:rPr lang="en-US" dirty="0"/>
              <a:t> </a:t>
            </a:r>
            <a:r>
              <a:rPr lang="en-US" dirty="0" err="1"/>
              <a:t>quả</a:t>
            </a:r>
            <a:endParaRPr lang="en-US" dirty="0"/>
          </a:p>
        </p:txBody>
      </p:sp>
      <p:sp>
        <p:nvSpPr>
          <p:cNvPr id="4" name="TextBox 3"/>
          <p:cNvSpPr txBox="1"/>
          <p:nvPr/>
        </p:nvSpPr>
        <p:spPr>
          <a:xfrm>
            <a:off x="1155700" y="2044700"/>
            <a:ext cx="3860800" cy="1200329"/>
          </a:xfrm>
          <a:prstGeom prst="rect">
            <a:avLst/>
          </a:prstGeom>
          <a:noFill/>
        </p:spPr>
        <p:txBody>
          <a:bodyPr wrap="square" rtlCol="0">
            <a:spAutoFit/>
          </a:bodyPr>
          <a:lstStyle/>
          <a:p>
            <a:r>
              <a:rPr lang="en-US" dirty="0" err="1" smtClean="0"/>
              <a:t>Kết</a:t>
            </a:r>
            <a:r>
              <a:rPr lang="en-US" dirty="0" smtClean="0"/>
              <a:t> </a:t>
            </a:r>
            <a:r>
              <a:rPr lang="en-US" dirty="0" err="1" smtClean="0"/>
              <a:t>quả</a:t>
            </a:r>
            <a:r>
              <a:rPr lang="en-US" dirty="0" smtClean="0"/>
              <a:t> </a:t>
            </a:r>
            <a:r>
              <a:rPr lang="en-US" dirty="0" err="1" smtClean="0"/>
              <a:t>của</a:t>
            </a:r>
            <a:r>
              <a:rPr lang="en-US" dirty="0" smtClean="0"/>
              <a:t> </a:t>
            </a:r>
            <a:r>
              <a:rPr lang="en-US" dirty="0" err="1" smtClean="0"/>
              <a:t>thí</a:t>
            </a:r>
            <a:r>
              <a:rPr lang="en-US" dirty="0" smtClean="0"/>
              <a:t> </a:t>
            </a:r>
            <a:r>
              <a:rPr lang="en-US" dirty="0" err="1" smtClean="0"/>
              <a:t>nghiệm</a:t>
            </a:r>
            <a:r>
              <a:rPr lang="en-US" dirty="0" smtClean="0"/>
              <a:t> </a:t>
            </a:r>
            <a:r>
              <a:rPr lang="en-US" dirty="0" err="1" smtClean="0"/>
              <a:t>kiểm</a:t>
            </a:r>
            <a:r>
              <a:rPr lang="en-US" dirty="0" smtClean="0"/>
              <a:t> </a:t>
            </a:r>
            <a:r>
              <a:rPr lang="en-US" dirty="0" err="1" smtClean="0"/>
              <a:t>tra</a:t>
            </a:r>
            <a:r>
              <a:rPr lang="en-US" dirty="0" smtClean="0"/>
              <a:t> </a:t>
            </a:r>
            <a:r>
              <a:rPr lang="en-US" dirty="0" err="1" smtClean="0"/>
              <a:t>khoảng</a:t>
            </a:r>
            <a:r>
              <a:rPr lang="en-US" dirty="0" smtClean="0"/>
              <a:t> </a:t>
            </a:r>
            <a:r>
              <a:rPr lang="en-US" dirty="0" err="1" smtClean="0"/>
              <a:t>cách</a:t>
            </a:r>
            <a:r>
              <a:rPr lang="en-US" dirty="0" smtClean="0"/>
              <a:t> </a:t>
            </a:r>
            <a:r>
              <a:rPr lang="en-US" dirty="0" err="1" smtClean="0"/>
              <a:t>truyền</a:t>
            </a:r>
            <a:r>
              <a:rPr lang="en-US" dirty="0" smtClean="0"/>
              <a:t> </a:t>
            </a:r>
            <a:r>
              <a:rPr lang="en-US" dirty="0" err="1" smtClean="0"/>
              <a:t>của</a:t>
            </a:r>
            <a:r>
              <a:rPr lang="en-US" dirty="0" smtClean="0"/>
              <a:t> </a:t>
            </a:r>
            <a:r>
              <a:rPr lang="en-US" dirty="0" err="1" smtClean="0"/>
              <a:t>lora</a:t>
            </a:r>
            <a:r>
              <a:rPr lang="en-US" dirty="0" smtClean="0"/>
              <a:t> </a:t>
            </a:r>
            <a:r>
              <a:rPr lang="en-US" dirty="0" err="1" smtClean="0"/>
              <a:t>trong</a:t>
            </a:r>
            <a:r>
              <a:rPr lang="en-US" dirty="0" smtClean="0"/>
              <a:t> 2 </a:t>
            </a:r>
            <a:r>
              <a:rPr lang="en-US" dirty="0" err="1" smtClean="0"/>
              <a:t>trường</a:t>
            </a:r>
            <a:r>
              <a:rPr lang="en-US" dirty="0" smtClean="0"/>
              <a:t> </a:t>
            </a:r>
            <a:r>
              <a:rPr lang="en-US" dirty="0" err="1" smtClean="0"/>
              <a:t>hợp</a:t>
            </a:r>
            <a:r>
              <a:rPr lang="en-US" dirty="0" smtClean="0"/>
              <a:t> </a:t>
            </a:r>
            <a:r>
              <a:rPr lang="en-US" dirty="0" err="1" smtClean="0"/>
              <a:t>là</a:t>
            </a:r>
            <a:r>
              <a:rPr lang="en-US" dirty="0" smtClean="0"/>
              <a:t> </a:t>
            </a:r>
            <a:r>
              <a:rPr lang="en-US" dirty="0" err="1" smtClean="0"/>
              <a:t>có</a:t>
            </a:r>
            <a:r>
              <a:rPr lang="en-US" dirty="0" smtClean="0"/>
              <a:t> </a:t>
            </a:r>
            <a:r>
              <a:rPr lang="en-US" dirty="0" err="1" smtClean="0"/>
              <a:t>vật</a:t>
            </a:r>
            <a:r>
              <a:rPr lang="en-US" dirty="0" smtClean="0"/>
              <a:t> </a:t>
            </a:r>
            <a:r>
              <a:rPr lang="en-US" dirty="0" err="1" smtClean="0"/>
              <a:t>cản</a:t>
            </a:r>
            <a:r>
              <a:rPr lang="en-US" dirty="0" smtClean="0"/>
              <a:t> 100m </a:t>
            </a:r>
            <a:r>
              <a:rPr lang="en-US" dirty="0" err="1" smtClean="0"/>
              <a:t>và</a:t>
            </a:r>
            <a:r>
              <a:rPr lang="en-US" dirty="0" smtClean="0"/>
              <a:t> </a:t>
            </a:r>
            <a:r>
              <a:rPr lang="en-US" dirty="0" err="1" smtClean="0"/>
              <a:t>không</a:t>
            </a:r>
            <a:r>
              <a:rPr lang="en-US" dirty="0" smtClean="0"/>
              <a:t> </a:t>
            </a:r>
            <a:r>
              <a:rPr lang="en-US" dirty="0" err="1" smtClean="0"/>
              <a:t>vật</a:t>
            </a:r>
            <a:r>
              <a:rPr lang="en-US" dirty="0" smtClean="0"/>
              <a:t> </a:t>
            </a:r>
            <a:r>
              <a:rPr lang="en-US" dirty="0" err="1" smtClean="0"/>
              <a:t>cản</a:t>
            </a:r>
            <a:r>
              <a:rPr lang="en-US" dirty="0" smtClean="0"/>
              <a:t> 500m.</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5934701" y="2038529"/>
            <a:ext cx="5343525" cy="3847465"/>
          </a:xfrm>
          <a:prstGeom prst="rect">
            <a:avLst/>
          </a:prstGeom>
        </p:spPr>
      </p:pic>
      <p:sp>
        <p:nvSpPr>
          <p:cNvPr id="3" name="TextBox 2"/>
          <p:cNvSpPr txBox="1"/>
          <p:nvPr/>
        </p:nvSpPr>
        <p:spPr>
          <a:xfrm>
            <a:off x="6459850" y="6096000"/>
            <a:ext cx="4293226" cy="369332"/>
          </a:xfrm>
          <a:prstGeom prst="rect">
            <a:avLst/>
          </a:prstGeom>
          <a:noFill/>
        </p:spPr>
        <p:txBody>
          <a:bodyPr wrap="square" rtlCol="0">
            <a:spAutoFit/>
          </a:bodyPr>
          <a:lstStyle/>
          <a:p>
            <a:r>
              <a:rPr lang="en-US" dirty="0" err="1" smtClean="0"/>
              <a:t>Thí</a:t>
            </a:r>
            <a:r>
              <a:rPr lang="en-US" dirty="0" smtClean="0"/>
              <a:t> </a:t>
            </a:r>
            <a:r>
              <a:rPr lang="en-US" dirty="0" err="1" smtClean="0"/>
              <a:t>nghiệm</a:t>
            </a:r>
            <a:r>
              <a:rPr lang="en-US" dirty="0" smtClean="0"/>
              <a:t> </a:t>
            </a:r>
            <a:r>
              <a:rPr lang="en-US" dirty="0" err="1" smtClean="0"/>
              <a:t>tại</a:t>
            </a:r>
            <a:r>
              <a:rPr lang="en-US" dirty="0" smtClean="0"/>
              <a:t> </a:t>
            </a:r>
            <a:r>
              <a:rPr lang="en-US" dirty="0" err="1" smtClean="0"/>
              <a:t>nhà</a:t>
            </a:r>
            <a:r>
              <a:rPr lang="en-US" dirty="0" smtClean="0"/>
              <a:t> </a:t>
            </a:r>
            <a:r>
              <a:rPr lang="en-US" dirty="0" err="1" smtClean="0"/>
              <a:t>riêng</a:t>
            </a:r>
            <a:r>
              <a:rPr lang="en-US" dirty="0" smtClean="0"/>
              <a:t> ở </a:t>
            </a:r>
            <a:r>
              <a:rPr lang="en-US" dirty="0" err="1" smtClean="0"/>
              <a:t>Đồng</a:t>
            </a:r>
            <a:r>
              <a:rPr lang="en-US" dirty="0" smtClean="0"/>
              <a:t> </a:t>
            </a:r>
            <a:r>
              <a:rPr lang="en-US" dirty="0" err="1" smtClean="0"/>
              <a:t>Nai</a:t>
            </a:r>
            <a:endParaRPr lang="en-US" dirty="0"/>
          </a:p>
        </p:txBody>
      </p:sp>
    </p:spTree>
    <p:extLst>
      <p:ext uri="{BB962C8B-B14F-4D97-AF65-F5344CB8AC3E}">
        <p14:creationId xmlns:p14="http://schemas.microsoft.com/office/powerpoint/2010/main" val="1953799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a:t>
            </a:r>
            <a:r>
              <a:rPr lang="en-US" dirty="0" err="1"/>
              <a:t>kết</a:t>
            </a:r>
            <a:r>
              <a:rPr lang="en-US" dirty="0"/>
              <a:t> </a:t>
            </a:r>
            <a:r>
              <a:rPr lang="en-US" dirty="0" err="1"/>
              <a:t>quả</a:t>
            </a:r>
            <a:endParaRPr lang="en-US" dirty="0"/>
          </a:p>
        </p:txBody>
      </p:sp>
      <p:pic>
        <p:nvPicPr>
          <p:cNvPr id="4" name="Picture 3"/>
          <p:cNvPicPr>
            <a:picLocks noChangeAspect="1"/>
          </p:cNvPicPr>
          <p:nvPr/>
        </p:nvPicPr>
        <p:blipFill>
          <a:blip r:embed="rId2"/>
          <a:stretch>
            <a:fillRect/>
          </a:stretch>
        </p:blipFill>
        <p:spPr>
          <a:xfrm>
            <a:off x="3975652" y="2009995"/>
            <a:ext cx="7872409" cy="4469927"/>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397565" y="2009995"/>
            <a:ext cx="3379305" cy="4247317"/>
          </a:xfrm>
          <a:prstGeom prst="rect">
            <a:avLst/>
          </a:prstGeom>
          <a:noFill/>
        </p:spPr>
        <p:txBody>
          <a:bodyPr wrap="square" rtlCol="0">
            <a:spAutoFit/>
          </a:bodyPr>
          <a:lstStyle/>
          <a:p>
            <a:r>
              <a:rPr lang="en-US" dirty="0" err="1" smtClean="0"/>
              <a:t>Điều</a:t>
            </a:r>
            <a:r>
              <a:rPr lang="en-US" dirty="0" smtClean="0"/>
              <a:t> </a:t>
            </a:r>
            <a:r>
              <a:rPr lang="en-US" dirty="0" err="1" smtClean="0"/>
              <a:t>khiển</a:t>
            </a:r>
            <a:r>
              <a:rPr lang="en-US" dirty="0" smtClean="0"/>
              <a:t> </a:t>
            </a:r>
            <a:r>
              <a:rPr lang="en-US" dirty="0" err="1" smtClean="0"/>
              <a:t>thiết</a:t>
            </a:r>
            <a:r>
              <a:rPr lang="en-US" dirty="0" smtClean="0"/>
              <a:t> </a:t>
            </a:r>
            <a:r>
              <a:rPr lang="en-US" dirty="0" err="1" smtClean="0"/>
              <a:t>bị</a:t>
            </a:r>
            <a:r>
              <a:rPr lang="en-US" dirty="0" smtClean="0"/>
              <a:t> </a:t>
            </a:r>
            <a:r>
              <a:rPr lang="en-US" dirty="0" err="1" smtClean="0"/>
              <a:t>bật</a:t>
            </a:r>
            <a:r>
              <a:rPr lang="en-US" dirty="0" smtClean="0"/>
              <a:t> </a:t>
            </a:r>
            <a:r>
              <a:rPr lang="en-US" dirty="0" err="1" smtClean="0"/>
              <a:t>đèn</a:t>
            </a:r>
            <a:r>
              <a:rPr lang="en-US" dirty="0" smtClean="0"/>
              <a:t> </a:t>
            </a:r>
            <a:r>
              <a:rPr lang="en-US" dirty="0" err="1" smtClean="0"/>
              <a:t>thông</a:t>
            </a:r>
            <a:r>
              <a:rPr lang="en-US" dirty="0" smtClean="0"/>
              <a:t> qua </a:t>
            </a:r>
            <a:r>
              <a:rPr lang="en-US" dirty="0" err="1" smtClean="0"/>
              <a:t>văn</a:t>
            </a:r>
            <a:r>
              <a:rPr lang="en-US" dirty="0" smtClean="0"/>
              <a:t> </a:t>
            </a:r>
            <a:r>
              <a:rPr lang="en-US" dirty="0" err="1" smtClean="0"/>
              <a:t>bản</a:t>
            </a:r>
            <a:r>
              <a:rPr lang="en-US" dirty="0" smtClean="0"/>
              <a:t> </a:t>
            </a:r>
            <a:r>
              <a:rPr lang="en-US" dirty="0" err="1" smtClean="0"/>
              <a:t>giọng</a:t>
            </a:r>
            <a:r>
              <a:rPr lang="en-US" dirty="0" smtClean="0"/>
              <a:t> </a:t>
            </a:r>
            <a:r>
              <a:rPr lang="en-US" dirty="0" err="1" smtClean="0"/>
              <a:t>nói</a:t>
            </a:r>
            <a:r>
              <a:rPr lang="en-US" dirty="0" smtClean="0"/>
              <a:t>:</a:t>
            </a:r>
          </a:p>
          <a:p>
            <a:r>
              <a:rPr lang="en-US" dirty="0" smtClean="0"/>
              <a:t>“</a:t>
            </a:r>
            <a:r>
              <a:rPr lang="en-US" b="1" i="1" dirty="0" err="1" smtClean="0"/>
              <a:t>Trời</a:t>
            </a:r>
            <a:r>
              <a:rPr lang="en-US" b="1" i="1" dirty="0" smtClean="0"/>
              <a:t> </a:t>
            </a:r>
            <a:r>
              <a:rPr lang="en-US" b="1" i="1" dirty="0" err="1" smtClean="0"/>
              <a:t>tối</a:t>
            </a:r>
            <a:r>
              <a:rPr lang="en-US" b="1" i="1" dirty="0" smtClean="0"/>
              <a:t> </a:t>
            </a:r>
            <a:r>
              <a:rPr lang="en-US" b="1" i="1" dirty="0" err="1" smtClean="0"/>
              <a:t>rồi</a:t>
            </a:r>
            <a:r>
              <a:rPr lang="en-US" dirty="0" smtClean="0"/>
              <a:t>” </a:t>
            </a:r>
            <a:r>
              <a:rPr lang="en-US" dirty="0" err="1" smtClean="0"/>
              <a:t>và</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trả</a:t>
            </a:r>
            <a:r>
              <a:rPr lang="en-US" dirty="0" smtClean="0"/>
              <a:t> </a:t>
            </a:r>
            <a:r>
              <a:rPr lang="en-US" dirty="0" err="1" smtClean="0"/>
              <a:t>ra</a:t>
            </a:r>
            <a:r>
              <a:rPr lang="en-US" dirty="0" smtClean="0"/>
              <a:t> </a:t>
            </a:r>
            <a:r>
              <a:rPr lang="en-US" dirty="0" err="1" smtClean="0"/>
              <a:t>của</a:t>
            </a:r>
            <a:r>
              <a:rPr lang="en-US" dirty="0" smtClean="0"/>
              <a:t> model </a:t>
            </a:r>
            <a:r>
              <a:rPr lang="en-US" dirty="0" err="1" smtClean="0"/>
              <a:t>trên</a:t>
            </a:r>
            <a:r>
              <a:rPr lang="en-US" dirty="0" smtClean="0"/>
              <a:t> </a:t>
            </a:r>
            <a:r>
              <a:rPr lang="en-US" b="1" i="1" dirty="0" smtClean="0"/>
              <a:t>10 </a:t>
            </a:r>
            <a:r>
              <a:rPr lang="en-US" b="1" i="1" dirty="0" err="1" smtClean="0"/>
              <a:t>nhãn</a:t>
            </a:r>
            <a:r>
              <a:rPr lang="en-US" b="1" i="1" dirty="0" smtClean="0"/>
              <a:t> </a:t>
            </a:r>
            <a:r>
              <a:rPr lang="en-US" b="1" i="1" dirty="0" err="1" smtClean="0"/>
              <a:t>đầu</a:t>
            </a:r>
            <a:r>
              <a:rPr lang="en-US" b="1" i="1" dirty="0" smtClean="0"/>
              <a:t> </a:t>
            </a:r>
            <a:r>
              <a:rPr lang="en-US" b="1" i="1" dirty="0" err="1" smtClean="0"/>
              <a:t>ra</a:t>
            </a:r>
            <a:r>
              <a:rPr lang="en-US" dirty="0" smtClean="0"/>
              <a:t> </a:t>
            </a:r>
            <a:r>
              <a:rPr lang="en-US" dirty="0" err="1" smtClean="0"/>
              <a:t>như</a:t>
            </a:r>
            <a:r>
              <a:rPr lang="en-US" dirty="0" smtClean="0"/>
              <a:t> </a:t>
            </a:r>
            <a:r>
              <a:rPr lang="en-US" dirty="0" err="1" smtClean="0"/>
              <a:t>hình</a:t>
            </a:r>
            <a:r>
              <a:rPr lang="en-US" dirty="0" smtClean="0"/>
              <a:t> </a:t>
            </a:r>
            <a:r>
              <a:rPr lang="en-US" dirty="0" err="1" smtClean="0"/>
              <a:t>bên</a:t>
            </a:r>
            <a:r>
              <a:rPr lang="en-US" dirty="0" smtClean="0"/>
              <a:t>, model </a:t>
            </a:r>
            <a:r>
              <a:rPr lang="en-US" dirty="0" err="1" smtClean="0"/>
              <a:t>sẽ</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nhãn</a:t>
            </a:r>
            <a:r>
              <a:rPr lang="en-US" dirty="0" smtClean="0"/>
              <a:t> </a:t>
            </a:r>
            <a:r>
              <a:rPr lang="en-US" dirty="0" err="1" smtClean="0"/>
              <a:t>có</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lớn</a:t>
            </a:r>
            <a:r>
              <a:rPr lang="en-US" dirty="0" smtClean="0"/>
              <a:t> </a:t>
            </a:r>
            <a:r>
              <a:rPr lang="en-US" dirty="0" err="1" smtClean="0"/>
              <a:t>nhất</a:t>
            </a:r>
            <a:r>
              <a:rPr lang="en-US" dirty="0" smtClean="0"/>
              <a:t> </a:t>
            </a:r>
            <a:r>
              <a:rPr lang="en-US" dirty="0" err="1" smtClean="0"/>
              <a:t>làm</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cuối</a:t>
            </a:r>
            <a:r>
              <a:rPr lang="en-US" dirty="0" smtClean="0"/>
              <a:t> </a:t>
            </a:r>
            <a:r>
              <a:rPr lang="en-US" dirty="0" err="1" smtClean="0"/>
              <a:t>cùng</a:t>
            </a:r>
            <a:r>
              <a:rPr lang="en-US" dirty="0" smtClean="0"/>
              <a:t>. </a:t>
            </a:r>
            <a:r>
              <a:rPr lang="en-US" dirty="0" err="1" smtClean="0"/>
              <a:t>Và</a:t>
            </a:r>
            <a:r>
              <a:rPr lang="en-US" dirty="0" smtClean="0"/>
              <a:t> ở </a:t>
            </a:r>
            <a:r>
              <a:rPr lang="en-US" dirty="0" err="1" smtClean="0"/>
              <a:t>hình</a:t>
            </a:r>
            <a:r>
              <a:rPr lang="en-US" dirty="0" smtClean="0"/>
              <a:t> </a:t>
            </a:r>
            <a:r>
              <a:rPr lang="en-US" dirty="0" err="1" smtClean="0"/>
              <a:t>bên</a:t>
            </a:r>
            <a:r>
              <a:rPr lang="en-US" dirty="0" smtClean="0"/>
              <a:t> ta </a:t>
            </a:r>
            <a:r>
              <a:rPr lang="en-US" dirty="0" err="1" smtClean="0"/>
              <a:t>thấy</a:t>
            </a:r>
            <a:r>
              <a:rPr lang="en-US" dirty="0" smtClean="0"/>
              <a:t> model </a:t>
            </a:r>
            <a:r>
              <a:rPr lang="en-US" dirty="0" err="1" smtClean="0"/>
              <a:t>trả</a:t>
            </a:r>
            <a:r>
              <a:rPr lang="en-US" dirty="0" smtClean="0"/>
              <a:t> </a:t>
            </a:r>
            <a:r>
              <a:rPr lang="en-US" dirty="0" err="1" smtClean="0"/>
              <a:t>ra</a:t>
            </a:r>
            <a:r>
              <a:rPr lang="en-US" dirty="0" smtClean="0"/>
              <a:t> </a:t>
            </a:r>
            <a:r>
              <a:rPr lang="en-US" dirty="0" err="1" smtClean="0"/>
              <a:t>nhãn</a:t>
            </a:r>
            <a:r>
              <a:rPr lang="en-US" dirty="0" smtClean="0"/>
              <a:t> “</a:t>
            </a:r>
            <a:r>
              <a:rPr lang="en-US" b="1" i="1" dirty="0" err="1" smtClean="0"/>
              <a:t>bat_den</a:t>
            </a:r>
            <a:r>
              <a:rPr lang="en-US" dirty="0" smtClean="0"/>
              <a:t>” </a:t>
            </a:r>
            <a:r>
              <a:rPr lang="en-US" dirty="0" err="1" smtClean="0"/>
              <a:t>với</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lớn</a:t>
            </a:r>
            <a:r>
              <a:rPr lang="en-US" dirty="0" smtClean="0"/>
              <a:t> </a:t>
            </a:r>
            <a:r>
              <a:rPr lang="en-US" dirty="0" err="1" smtClean="0"/>
              <a:t>nhất</a:t>
            </a:r>
            <a:r>
              <a:rPr lang="en-US" dirty="0" smtClean="0"/>
              <a:t> </a:t>
            </a:r>
            <a:r>
              <a:rPr lang="en-US" dirty="0" err="1" smtClean="0"/>
              <a:t>là</a:t>
            </a:r>
            <a:r>
              <a:rPr lang="en-US" dirty="0" smtClean="0"/>
              <a:t> </a:t>
            </a:r>
            <a:r>
              <a:rPr lang="en-US" b="1" u="sng" dirty="0" smtClean="0"/>
              <a:t>33,36%</a:t>
            </a:r>
            <a:r>
              <a:rPr lang="en-US" dirty="0" smtClean="0"/>
              <a:t>.</a:t>
            </a:r>
          </a:p>
          <a:p>
            <a:r>
              <a:rPr lang="en-US" dirty="0" err="1" smtClean="0"/>
              <a:t>Xác</a:t>
            </a:r>
            <a:r>
              <a:rPr lang="en-US" dirty="0" smtClean="0"/>
              <a:t> </a:t>
            </a:r>
            <a:r>
              <a:rPr lang="en-US" dirty="0" err="1" smtClean="0"/>
              <a:t>suất</a:t>
            </a:r>
            <a:r>
              <a:rPr lang="en-US" dirty="0" smtClean="0"/>
              <a:t> </a:t>
            </a:r>
            <a:r>
              <a:rPr lang="en-US" dirty="0" err="1" smtClean="0"/>
              <a:t>cao</a:t>
            </a:r>
            <a:r>
              <a:rPr lang="en-US" dirty="0" smtClean="0"/>
              <a:t> hay </a:t>
            </a:r>
            <a:r>
              <a:rPr lang="en-US" dirty="0" err="1" smtClean="0"/>
              <a:t>không</a:t>
            </a:r>
            <a:r>
              <a:rPr lang="en-US" dirty="0" smtClean="0"/>
              <a:t>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lượng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của</a:t>
            </a:r>
            <a:r>
              <a:rPr lang="en-US" dirty="0" smtClean="0"/>
              <a:t> model.</a:t>
            </a:r>
          </a:p>
        </p:txBody>
      </p:sp>
    </p:spTree>
    <p:extLst>
      <p:ext uri="{BB962C8B-B14F-4D97-AF65-F5344CB8AC3E}">
        <p14:creationId xmlns:p14="http://schemas.microsoft.com/office/powerpoint/2010/main" val="3686093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 demo</a:t>
            </a:r>
            <a:endParaRPr lang="en-US" dirty="0"/>
          </a:p>
        </p:txBody>
      </p:sp>
    </p:spTree>
    <p:extLst>
      <p:ext uri="{BB962C8B-B14F-4D97-AF65-F5344CB8AC3E}">
        <p14:creationId xmlns:p14="http://schemas.microsoft.com/office/powerpoint/2010/main" val="671185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032" y="1881260"/>
            <a:ext cx="10364451" cy="1596177"/>
          </a:xfrm>
          <a:ln w="34925">
            <a:solidFill>
              <a:srgbClr val="FFFFFF"/>
            </a:solidFill>
          </a:ln>
          <a:effectLst>
            <a:outerShdw blurRad="317500" dir="2700000" algn="ctr">
              <a:srgbClr val="000000">
                <a:alpha val="43000"/>
              </a:srgbClr>
            </a:outerShdw>
          </a:effectLst>
          <a:scene3d>
            <a:camera prst="isometricOffAxis2Left"/>
            <a:lightRig rig="threePt" dir="t">
              <a:rot lat="0" lon="0" rev="0"/>
            </a:lightRig>
          </a:scene3d>
          <a:sp3d extrusionH="38100" prstMaterial="clear">
            <a:bevelT w="260350" h="50800" prst="softRound"/>
            <a:bevelB prst="softRound"/>
          </a:sp3d>
        </p:spPr>
        <p:txBody>
          <a:bodyPr>
            <a:normAutofit/>
          </a:bodyPr>
          <a:lstStyle/>
          <a:p>
            <a:r>
              <a:rPr lang="en-US" sz="4000" dirty="0" smtClean="0"/>
              <a:t>Thank you</a:t>
            </a:r>
            <a:endParaRPr lang="en-US" sz="4000" dirty="0"/>
          </a:p>
        </p:txBody>
      </p:sp>
    </p:spTree>
    <p:extLst>
      <p:ext uri="{BB962C8B-B14F-4D97-AF65-F5344CB8AC3E}">
        <p14:creationId xmlns:p14="http://schemas.microsoft.com/office/powerpoint/2010/main" val="20530383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nội</a:t>
            </a:r>
            <a:r>
              <a:rPr lang="en-US" dirty="0" smtClean="0"/>
              <a:t> dung </a:t>
            </a:r>
            <a:r>
              <a:rPr lang="en-US" dirty="0" err="1" smtClean="0"/>
              <a:t>trình</a:t>
            </a:r>
            <a:r>
              <a:rPr lang="en-US" dirty="0" smtClean="0"/>
              <a:t> </a:t>
            </a:r>
            <a:r>
              <a:rPr lang="en-US" dirty="0" err="1" smtClean="0"/>
              <a:t>bày</a:t>
            </a:r>
            <a:endParaRPr lang="en-US" dirty="0"/>
          </a:p>
        </p:txBody>
      </p:sp>
      <p:sp>
        <p:nvSpPr>
          <p:cNvPr id="4" name="TextBox 3"/>
          <p:cNvSpPr txBox="1"/>
          <p:nvPr/>
        </p:nvSpPr>
        <p:spPr>
          <a:xfrm>
            <a:off x="1422400" y="2032000"/>
            <a:ext cx="9855826" cy="2246769"/>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I. </a:t>
            </a:r>
            <a:r>
              <a:rPr lang="en-US" sz="2000" dirty="0" err="1" smtClean="0">
                <a:latin typeface="Times New Roman" panose="02020603050405020304" pitchFamily="18" charset="0"/>
                <a:cs typeface="Times New Roman" panose="02020603050405020304" pitchFamily="18" charset="0"/>
              </a:rPr>
              <a:t>Yêu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Cầu</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II. </a:t>
            </a:r>
            <a:r>
              <a:rPr lang="en-US" sz="2000" dirty="0" err="1" smtClean="0">
                <a:latin typeface="Times New Roman" panose="02020603050405020304" pitchFamily="18" charset="0"/>
                <a:cs typeface="Times New Roman" panose="02020603050405020304" pitchFamily="18" charset="0"/>
              </a:rPr>
              <a:t>Mục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Tiêu</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III. </a:t>
            </a:r>
            <a:r>
              <a:rPr lang="en-US" sz="2000" dirty="0" err="1" smtClean="0">
                <a:latin typeface="Times New Roman" panose="02020603050405020304" pitchFamily="18" charset="0"/>
                <a:cs typeface="Times New Roman" panose="02020603050405020304" pitchFamily="18" charset="0"/>
              </a:rPr>
              <a:t>Kế</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Hoạch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IV. </a:t>
            </a:r>
            <a:r>
              <a:rPr lang="en-US" sz="2000" dirty="0" err="1" smtClean="0">
                <a:latin typeface="Times New Roman" panose="02020603050405020304" pitchFamily="18" charset="0"/>
                <a:cs typeface="Times New Roman" panose="02020603050405020304" pitchFamily="18" charset="0"/>
              </a:rPr>
              <a:t>Phương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Pháp</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Khai</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V. </a:t>
            </a:r>
            <a:r>
              <a:rPr lang="en-US" sz="2000" dirty="0" err="1" smtClean="0">
                <a:latin typeface="Times New Roman" panose="02020603050405020304" pitchFamily="18" charset="0"/>
                <a:cs typeface="Times New Roman" panose="02020603050405020304" pitchFamily="18" charset="0"/>
              </a:rPr>
              <a:t>Kết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VI. Demo </a:t>
            </a:r>
          </a:p>
          <a:p>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373792" y="2142859"/>
            <a:ext cx="4475524" cy="2518228"/>
          </a:xfrm>
          <a:prstGeom prst="rect">
            <a:avLst/>
          </a:prstGeom>
        </p:spPr>
      </p:pic>
    </p:spTree>
    <p:extLst>
      <p:ext uri="{BB962C8B-B14F-4D97-AF65-F5344CB8AC3E}">
        <p14:creationId xmlns:p14="http://schemas.microsoft.com/office/powerpoint/2010/main" val="28137424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a:t>
            </a:r>
            <a:r>
              <a:rPr lang="en-US" dirty="0" err="1" smtClean="0"/>
              <a:t>Yêu</a:t>
            </a:r>
            <a:r>
              <a:rPr lang="en-US" dirty="0" smtClean="0"/>
              <a:t> </a:t>
            </a:r>
            <a:r>
              <a:rPr lang="en-US" dirty="0" err="1" smtClean="0"/>
              <a:t>cầu</a:t>
            </a:r>
            <a:endParaRPr lang="en-US" dirty="0"/>
          </a:p>
        </p:txBody>
      </p:sp>
      <p:sp>
        <p:nvSpPr>
          <p:cNvPr id="4" name="TextBox 3"/>
          <p:cNvSpPr txBox="1"/>
          <p:nvPr/>
        </p:nvSpPr>
        <p:spPr>
          <a:xfrm>
            <a:off x="1511300" y="1879600"/>
            <a:ext cx="9156700" cy="2246769"/>
          </a:xfrm>
          <a:prstGeom prst="rect">
            <a:avLst/>
          </a:prstGeom>
          <a:noFill/>
        </p:spPr>
        <p:txBody>
          <a:bodyPr wrap="square" rtlCol="0">
            <a:spAutoFit/>
          </a:bodyPr>
          <a:lstStyle/>
          <a:p>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Cứng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kế</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điều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giọng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nói</a:t>
            </a:r>
            <a:r>
              <a:rPr lang="en-US" sz="2000" dirty="0" smtClean="0">
                <a:latin typeface="Times New Roman" panose="02020603050405020304" pitchFamily="18" charset="0"/>
                <a:cs typeface="Times New Roman" panose="02020603050405020304" pitchFamily="18" charset="0"/>
              </a:rPr>
              <a:t>.</a:t>
            </a:r>
          </a:p>
          <a:p>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mềm</a:t>
            </a:r>
            <a:r>
              <a:rPr lang="en-US" sz="2000" dirty="0" smtClean="0">
                <a:latin typeface="Times New Roman" panose="02020603050405020304" pitchFamily="18" charset="0"/>
                <a:cs typeface="Times New Roman" panose="02020603050405020304" pitchFamily="18" charset="0"/>
              </a:rPr>
              <a:t>: </a:t>
            </a:r>
          </a:p>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người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dùng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raspberry pi</a:t>
            </a:r>
          </a:p>
          <a:p>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Phần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mềm</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nhận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giọng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nói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ngôn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ngữ</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trên</a:t>
            </a:r>
            <a:r>
              <a:rPr lang="en-US" sz="2000" dirty="0" smtClean="0">
                <a:latin typeface="Times New Roman" panose="02020603050405020304" pitchFamily="18" charset="0"/>
                <a:cs typeface="Times New Roman" panose="02020603050405020304" pitchFamily="18" charset="0"/>
              </a:rPr>
              <a:t> raspberry pi. </a:t>
            </a:r>
            <a:r>
              <a:rPr lang="en-US" sz="2000" dirty="0" err="1" smtClean="0">
                <a:latin typeface="Times New Roman" panose="02020603050405020304" pitchFamily="18" charset="0"/>
                <a:cs typeface="Times New Roman" panose="02020603050405020304" pitchFamily="18" charset="0"/>
              </a:rPr>
              <a:t>Có</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giọng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nói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từ</a:t>
            </a:r>
            <a:r>
              <a:rPr lang="en-US" sz="2000" dirty="0" smtClean="0">
                <a:latin typeface="Times New Roman" panose="02020603050405020304" pitchFamily="18" charset="0"/>
                <a:cs typeface="Times New Roman" panose="02020603050405020304" pitchFamily="18" charset="0"/>
              </a:rPr>
              <a:t> LOA </a:t>
            </a:r>
            <a:r>
              <a:rPr lang="en-US" sz="2000" dirty="0" err="1" smtClean="0">
                <a:latin typeface="Times New Roman" panose="02020603050405020304" pitchFamily="18" charset="0"/>
                <a:cs typeface="Times New Roman" panose="02020603050405020304" pitchFamily="18" charset="0"/>
              </a:rPr>
              <a:t>xác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nhận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vụ</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p:txBody>
      </p:sp>
      <p:pic>
        <p:nvPicPr>
          <p:cNvPr id="2050" name="Picture 2" descr="Yêu cầu về dịch vụ giao dịch chứng khoán trực tuyế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134" y="3721502"/>
            <a:ext cx="3579966" cy="2467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0745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a:t>
            </a:r>
            <a:r>
              <a:rPr lang="en-US" dirty="0" err="1" smtClean="0"/>
              <a:t>Mục</a:t>
            </a:r>
            <a:r>
              <a:rPr lang="en-US" dirty="0" smtClean="0"/>
              <a:t> </a:t>
            </a:r>
            <a:r>
              <a:rPr lang="en-US" dirty="0" err="1" smtClean="0"/>
              <a:t>tiêu</a:t>
            </a:r>
            <a:endParaRPr lang="en-US" dirty="0"/>
          </a:p>
        </p:txBody>
      </p:sp>
      <p:sp>
        <p:nvSpPr>
          <p:cNvPr id="5" name="TextBox 4"/>
          <p:cNvSpPr txBox="1"/>
          <p:nvPr/>
        </p:nvSpPr>
        <p:spPr>
          <a:xfrm>
            <a:off x="2006600" y="1828800"/>
            <a:ext cx="7988300"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được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điều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khiển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giọng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nói</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Xây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dựng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được</a:t>
            </a:r>
            <a:r>
              <a:rPr lang="en-US" sz="2000" dirty="0" smtClean="0">
                <a:latin typeface="Times New Roman" panose="02020603050405020304" pitchFamily="18" charset="0"/>
                <a:cs typeface="Times New Roman" panose="02020603050405020304" pitchFamily="18" charset="0"/>
              </a:rPr>
              <a:t> model </a:t>
            </a:r>
            <a:r>
              <a:rPr lang="en-US" sz="2000" dirty="0" err="1" smtClean="0">
                <a:latin typeface="Times New Roman" panose="02020603050405020304" pitchFamily="18" charset="0"/>
                <a:cs typeface="Times New Roman" panose="02020603050405020304" pitchFamily="18" charset="0"/>
              </a:rPr>
              <a:t>xử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lý</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ngôn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ngữ</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tự</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nhiên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nhận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trích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xuất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được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thực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thể</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trong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đoạn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Tiếng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Việt</a:t>
            </a:r>
            <a:r>
              <a:rPr lang="en-US"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Giao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diện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hiển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trạng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thiết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bị</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của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tầng</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thoại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cơ</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bản</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hoạt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động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chính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và</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ổn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định</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3074" name="Picture 2" descr="Sức mạnh của việc thiết lập các mục tiêu rõ ràng - unitrain.edu.v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662" y="3916689"/>
            <a:ext cx="5619437" cy="239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583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III. </a:t>
            </a:r>
            <a:r>
              <a:rPr lang="en-US" dirty="0" err="1" smtClean="0"/>
              <a:t>Kế</a:t>
            </a:r>
            <a:r>
              <a:rPr lang="en-US" dirty="0" smtClean="0"/>
              <a:t> </a:t>
            </a:r>
            <a:r>
              <a:rPr lang="en-US" dirty="0" err="1" smtClean="0"/>
              <a:t>hoạch</a:t>
            </a:r>
            <a:r>
              <a:rPr lang="en-US" dirty="0" smtClean="0"/>
              <a:t> </a:t>
            </a:r>
            <a:r>
              <a:rPr lang="en-US" dirty="0" err="1" smtClean="0"/>
              <a:t>thực</a:t>
            </a:r>
            <a:r>
              <a:rPr lang="en-US" dirty="0" smtClean="0"/>
              <a:t> </a:t>
            </a:r>
            <a:r>
              <a:rPr lang="en-US" dirty="0" err="1" smtClean="0"/>
              <a:t>hiện</a:t>
            </a:r>
            <a:endParaRPr lang="en-US"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2722295260"/>
              </p:ext>
            </p:extLst>
          </p:nvPr>
        </p:nvGraphicFramePr>
        <p:xfrm>
          <a:off x="779771" y="1689052"/>
          <a:ext cx="10364449" cy="4482571"/>
        </p:xfrm>
        <a:graphic>
          <a:graphicData uri="http://schemas.openxmlformats.org/drawingml/2006/table">
            <a:tbl>
              <a:tblPr firstRow="1" firstCol="1" bandRow="1">
                <a:tableStyleId>{5C22544A-7EE6-4342-B048-85BDC9FD1C3A}</a:tableStyleId>
              </a:tblPr>
              <a:tblGrid>
                <a:gridCol w="481471">
                  <a:extLst>
                    <a:ext uri="{9D8B030D-6E8A-4147-A177-3AD203B41FA5}">
                      <a16:colId xmlns:a16="http://schemas.microsoft.com/office/drawing/2014/main" val="3205711621"/>
                    </a:ext>
                  </a:extLst>
                </a:gridCol>
                <a:gridCol w="4382814">
                  <a:extLst>
                    <a:ext uri="{9D8B030D-6E8A-4147-A177-3AD203B41FA5}">
                      <a16:colId xmlns:a16="http://schemas.microsoft.com/office/drawing/2014/main" val="3974058824"/>
                    </a:ext>
                  </a:extLst>
                </a:gridCol>
                <a:gridCol w="2577662">
                  <a:extLst>
                    <a:ext uri="{9D8B030D-6E8A-4147-A177-3AD203B41FA5}">
                      <a16:colId xmlns:a16="http://schemas.microsoft.com/office/drawing/2014/main" val="1804138426"/>
                    </a:ext>
                  </a:extLst>
                </a:gridCol>
                <a:gridCol w="1694793">
                  <a:extLst>
                    <a:ext uri="{9D8B030D-6E8A-4147-A177-3AD203B41FA5}">
                      <a16:colId xmlns:a16="http://schemas.microsoft.com/office/drawing/2014/main" val="2067508836"/>
                    </a:ext>
                  </a:extLst>
                </a:gridCol>
                <a:gridCol w="1227709">
                  <a:extLst>
                    <a:ext uri="{9D8B030D-6E8A-4147-A177-3AD203B41FA5}">
                      <a16:colId xmlns:a16="http://schemas.microsoft.com/office/drawing/2014/main" val="1093392134"/>
                    </a:ext>
                  </a:extLst>
                </a:gridCol>
              </a:tblGrid>
              <a:tr h="334991">
                <a:tc>
                  <a:txBody>
                    <a:bodyPr/>
                    <a:lstStyle/>
                    <a:p>
                      <a:pPr marL="0" marR="0" algn="ctr">
                        <a:lnSpc>
                          <a:spcPct val="115000"/>
                        </a:lnSpc>
                        <a:spcBef>
                          <a:spcPts val="720"/>
                        </a:spcBef>
                        <a:spcAft>
                          <a:spcPts val="480"/>
                        </a:spcAft>
                        <a:tabLst>
                          <a:tab pos="0" algn="l"/>
                          <a:tab pos="2970530" algn="l"/>
                          <a:tab pos="6661150" algn="l"/>
                        </a:tabLst>
                      </a:pPr>
                      <a:r>
                        <a:rPr lang="en-US" sz="1000" dirty="0">
                          <a:effectLst/>
                          <a:latin typeface="Times New Roman" panose="02020603050405020304" pitchFamily="18" charset="0"/>
                          <a:cs typeface="Times New Roman" panose="02020603050405020304" pitchFamily="18" charset="0"/>
                        </a:rPr>
                        <a:t>STT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Công việc thực hiện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Sản phẩm</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Sinh</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viên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thực</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hiện</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Thời</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gian</a:t>
                      </a:r>
                      <a:r>
                        <a:rPr lang="en-US" sz="1000" dirty="0">
                          <a:effectLst/>
                          <a:latin typeface="Times New Roman" panose="02020603050405020304" pitchFamily="18" charset="0"/>
                          <a:cs typeface="Times New Roman" panose="02020603050405020304" pitchFamily="18" charset="0"/>
                        </a:rPr>
                        <a:t> </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extLst>
                  <a:ext uri="{0D108BD9-81ED-4DB2-BD59-A6C34878D82A}">
                    <a16:rowId xmlns:a16="http://schemas.microsoft.com/office/drawing/2014/main" val="1477548387"/>
                  </a:ext>
                </a:extLst>
              </a:tr>
              <a:tr h="832511">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1</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0"/>
                        </a:spcBef>
                        <a:spcAft>
                          <a:spcPts val="0"/>
                        </a:spcAft>
                      </a:pPr>
                      <a:r>
                        <a:rPr lang="en-US" sz="1000">
                          <a:effectLst/>
                          <a:latin typeface="Times New Roman" panose="02020603050405020304" pitchFamily="18" charset="0"/>
                          <a:cs typeface="Times New Roman" panose="02020603050405020304" pitchFamily="18" charset="0"/>
                        </a:rPr>
                        <a:t>+ Cài HĐH trên raspberry pi, install các thư viện cần thiết.</a:t>
                      </a:r>
                    </a:p>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 Viết chương trình xử lý speech to text (STT) – text to speech(TTS), control được dữ liệu đầu vào, đầu ra.</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0"/>
                        </a:spcBef>
                        <a:spcAft>
                          <a:spcPts val="0"/>
                        </a:spcAft>
                      </a:pP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Có</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được</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chương</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trình</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nhận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dạng</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giọng</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nói</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ngôn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ngữ</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Tiếng</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Việt</a:t>
                      </a:r>
                      <a:r>
                        <a:rPr lang="en-US" sz="1000" dirty="0">
                          <a:effectLst/>
                          <a:latin typeface="Times New Roman" panose="02020603050405020304" pitchFamily="18" charset="0"/>
                          <a:cs typeface="Times New Roman" panose="02020603050405020304" pitchFamily="18" charset="0"/>
                        </a:rPr>
                        <a:t>)</a:t>
                      </a:r>
                    </a:p>
                    <a:p>
                      <a:pPr marL="0" marR="0" algn="l">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Có</a:t>
                      </a:r>
                      <a:r>
                        <a:rPr lang="en-US" sz="1000" dirty="0">
                          <a:effectLst/>
                          <a:latin typeface="Times New Roman" panose="02020603050405020304" pitchFamily="18" charset="0"/>
                          <a:cs typeface="Times New Roman" panose="02020603050405020304" pitchFamily="18" charset="0"/>
                        </a:rPr>
                        <a:t> document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Lê Huy Phát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a:effectLst/>
                          <a:latin typeface="Times New Roman" panose="02020603050405020304" pitchFamily="18" charset="0"/>
                          <a:cs typeface="Times New Roman" panose="02020603050405020304" pitchFamily="18" charset="0"/>
                        </a:rPr>
                        <a:t>1 </a:t>
                      </a:r>
                      <a:r>
                        <a:rPr lang="en-US" sz="1000" dirty="0" err="1">
                          <a:effectLst/>
                          <a:latin typeface="Times New Roman" panose="02020603050405020304" pitchFamily="18" charset="0"/>
                          <a:cs typeface="Times New Roman" panose="02020603050405020304" pitchFamily="18" charset="0"/>
                        </a:rPr>
                        <a:t>tháng</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extLst>
                  <a:ext uri="{0D108BD9-81ED-4DB2-BD59-A6C34878D82A}">
                    <a16:rowId xmlns:a16="http://schemas.microsoft.com/office/drawing/2014/main" val="1231128875"/>
                  </a:ext>
                </a:extLst>
              </a:tr>
              <a:tr h="1030901">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Viết thư viện xử lý ngôn ngữ tự nhiên phát hiện ý định và thực thể trong câu văn (NLP)</a:t>
                      </a:r>
                    </a:p>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Nghiên cứu tạo ra mạng nơ-ron phát hiện thực thể dựa trên các thuật toán đã được chứng minh</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Phần core xử lý ngôn ngữ tự nhiên, kết nối với STT và TTS</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Lê</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Huy</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Phát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a:effectLst/>
                          <a:latin typeface="Times New Roman" panose="02020603050405020304" pitchFamily="18" charset="0"/>
                          <a:cs typeface="Times New Roman" panose="02020603050405020304" pitchFamily="18" charset="0"/>
                        </a:rPr>
                        <a:t>2 </a:t>
                      </a:r>
                      <a:r>
                        <a:rPr lang="en-US" sz="1000" dirty="0" err="1">
                          <a:effectLst/>
                          <a:latin typeface="Times New Roman" panose="02020603050405020304" pitchFamily="18" charset="0"/>
                          <a:cs typeface="Times New Roman" panose="02020603050405020304" pitchFamily="18" charset="0"/>
                        </a:rPr>
                        <a:t>tháng</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extLst>
                  <a:ext uri="{0D108BD9-81ED-4DB2-BD59-A6C34878D82A}">
                    <a16:rowId xmlns:a16="http://schemas.microsoft.com/office/drawing/2014/main" val="3689456930"/>
                  </a:ext>
                </a:extLst>
              </a:tr>
              <a:tr h="775408">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60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Viết firmware và thiết kê board mạch điều khiển các thiết bị điện AC 220v, giao tiếp với raspberry pi qua chuẩn giao tiếp LORA nhận tín hiệu điều khiển các thiết bị.</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0"/>
                        </a:spcBef>
                        <a:spcAft>
                          <a:spcPts val="0"/>
                        </a:spcAft>
                      </a:pPr>
                      <a:r>
                        <a:rPr lang="en-US" sz="1000">
                          <a:effectLst/>
                          <a:latin typeface="Times New Roman" panose="02020603050405020304" pitchFamily="18" charset="0"/>
                          <a:cs typeface="Times New Roman" panose="02020603050405020304" pitchFamily="18" charset="0"/>
                        </a:rPr>
                        <a:t>Có board mạch và firmware kết nối được với raspberry pi nhận tín hiệu điều khiển các thiết bị điện AC 220v.</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Lê Huy Phát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smtClean="0">
                          <a:effectLst/>
                          <a:latin typeface="Times New Roman" panose="02020603050405020304" pitchFamily="18" charset="0"/>
                          <a:cs typeface="Times New Roman" panose="02020603050405020304" pitchFamily="18" charset="0"/>
                        </a:rPr>
                        <a:t>1 </a:t>
                      </a:r>
                      <a:r>
                        <a:rPr lang="en-US" sz="1000" dirty="0" err="1">
                          <a:effectLst/>
                          <a:latin typeface="Times New Roman" panose="02020603050405020304" pitchFamily="18" charset="0"/>
                          <a:cs typeface="Times New Roman" panose="02020603050405020304" pitchFamily="18" charset="0"/>
                        </a:rPr>
                        <a:t>tháng</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extLst>
                  <a:ext uri="{0D108BD9-81ED-4DB2-BD59-A6C34878D82A}">
                    <a16:rowId xmlns:a16="http://schemas.microsoft.com/office/drawing/2014/main" val="2237010476"/>
                  </a:ext>
                </a:extLst>
              </a:tr>
              <a:tr h="623959">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Viết application cho phần xử lý nhận dạng giọng nói trên raspberry pi.</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Tìm hiểu ngôn ngữ viết hay flatforms hỗ trợ build app</a:t>
                      </a:r>
                    </a:p>
                    <a:p>
                      <a:pPr marL="0" marR="0" algn="l">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Viết application</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Lê Huy Phát</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rowSpan="2">
                  <a:txBody>
                    <a:bodyPr/>
                    <a:lstStyle/>
                    <a:p>
                      <a:pPr marL="0" marR="0" algn="ctr">
                        <a:lnSpc>
                          <a:spcPct val="115000"/>
                        </a:lnSpc>
                        <a:spcBef>
                          <a:spcPts val="720"/>
                        </a:spcBef>
                        <a:spcAft>
                          <a:spcPts val="480"/>
                        </a:spcAft>
                        <a:tabLst>
                          <a:tab pos="0" algn="l"/>
                          <a:tab pos="2970530" algn="l"/>
                          <a:tab pos="6661150" algn="l"/>
                        </a:tabLst>
                      </a:pPr>
                      <a:r>
                        <a:rPr lang="en-US" sz="1000" dirty="0" smtClean="0">
                          <a:effectLst/>
                          <a:latin typeface="Times New Roman" panose="02020603050405020304" pitchFamily="18" charset="0"/>
                          <a:cs typeface="Times New Roman" panose="02020603050405020304" pitchFamily="18" charset="0"/>
                        </a:rPr>
                        <a:t>1 </a:t>
                      </a:r>
                      <a:r>
                        <a:rPr lang="en-US" sz="1000" dirty="0" err="1">
                          <a:effectLst/>
                          <a:latin typeface="Times New Roman" panose="02020603050405020304" pitchFamily="18" charset="0"/>
                          <a:cs typeface="Times New Roman" panose="02020603050405020304" pitchFamily="18" charset="0"/>
                        </a:rPr>
                        <a:t>tháng</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extLst>
                  <a:ext uri="{0D108BD9-81ED-4DB2-BD59-A6C34878D82A}">
                    <a16:rowId xmlns:a16="http://schemas.microsoft.com/office/drawing/2014/main" val="294654753"/>
                  </a:ext>
                </a:extLst>
              </a:tr>
              <a:tr h="767137">
                <a:tc>
                  <a:txBody>
                    <a:bodyPr/>
                    <a:lstStyle/>
                    <a:p>
                      <a:pPr marL="0" marR="0" algn="ctr">
                        <a:lnSpc>
                          <a:spcPct val="115000"/>
                        </a:lnSpc>
                        <a:spcBef>
                          <a:spcPts val="720"/>
                        </a:spcBef>
                        <a:spcAft>
                          <a:spcPts val="480"/>
                        </a:spcAft>
                        <a:tabLst>
                          <a:tab pos="0" algn="l"/>
                          <a:tab pos="2970530" algn="l"/>
                          <a:tab pos="6661150" algn="l"/>
                        </a:tabLs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720"/>
                        </a:spcBef>
                        <a:spcAft>
                          <a:spcPts val="480"/>
                        </a:spcAft>
                        <a:tabLst>
                          <a:tab pos="0" algn="l"/>
                          <a:tab pos="2970530" algn="l"/>
                          <a:tab pos="6661150" algn="l"/>
                        </a:tabLst>
                      </a:pPr>
                      <a:r>
                        <a:rPr lang="en-US" sz="1000" dirty="0">
                          <a:effectLst/>
                          <a:latin typeface="Times New Roman" panose="02020603050405020304" pitchFamily="18" charset="0"/>
                          <a:cs typeface="Times New Roman" panose="02020603050405020304" pitchFamily="18" charset="0"/>
                        </a:rPr>
                        <a:t>Test </a:t>
                      </a:r>
                      <a:r>
                        <a:rPr lang="en-US" sz="1000" dirty="0" err="1">
                          <a:effectLst/>
                          <a:latin typeface="Times New Roman" panose="02020603050405020304" pitchFamily="18" charset="0"/>
                          <a:cs typeface="Times New Roman" panose="02020603050405020304" pitchFamily="18" charset="0"/>
                        </a:rPr>
                        <a:t>và</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hoạn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thiện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sản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phẩm</a:t>
                      </a:r>
                      <a:r>
                        <a:rPr lang="en-US" sz="1000" dirty="0">
                          <a:effectLst/>
                          <a:latin typeface="Times New Roman" panose="02020603050405020304" pitchFamily="18" charset="0"/>
                          <a:cs typeface="Times New Roman" panose="02020603050405020304" pitchFamily="18" charset="0"/>
                        </a:rPr>
                        <a:t> </a:t>
                      </a:r>
                    </a:p>
                    <a:p>
                      <a:pPr marL="0" marR="0" algn="l">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Tổng</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hợp</a:t>
                      </a:r>
                      <a:r>
                        <a:rPr lang="en-US" sz="1000" dirty="0">
                          <a:effectLst/>
                          <a:latin typeface="Times New Roman" panose="02020603050405020304" pitchFamily="18" charset="0"/>
                          <a:cs typeface="Times New Roman" panose="02020603050405020304" pitchFamily="18" charset="0"/>
                        </a:rPr>
                        <a:t> document</a:t>
                      </a:r>
                    </a:p>
                    <a:p>
                      <a:pPr marL="0" marR="0" algn="l">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Viết</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báo</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cáo</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l">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Sản</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phẩm</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và</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báo</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cáo</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a:txBody>
                    <a:bodyPr/>
                    <a:lstStyle/>
                    <a:p>
                      <a:pPr marL="0" marR="0" algn="ctr">
                        <a:lnSpc>
                          <a:spcPct val="115000"/>
                        </a:lnSpc>
                        <a:spcBef>
                          <a:spcPts val="720"/>
                        </a:spcBef>
                        <a:spcAft>
                          <a:spcPts val="480"/>
                        </a:spcAft>
                        <a:tabLst>
                          <a:tab pos="0" algn="l"/>
                          <a:tab pos="2970530" algn="l"/>
                          <a:tab pos="6661150" algn="l"/>
                        </a:tabLst>
                      </a:pPr>
                      <a:r>
                        <a:rPr lang="en-US" sz="1000" dirty="0" err="1">
                          <a:effectLst/>
                          <a:latin typeface="Times New Roman" panose="02020603050405020304" pitchFamily="18" charset="0"/>
                          <a:cs typeface="Times New Roman" panose="02020603050405020304" pitchFamily="18" charset="0"/>
                        </a:rPr>
                        <a:t>Lê</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Huy</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Phát</a:t>
                      </a:r>
                      <a:endParaRPr lang="en-US" sz="1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25099" marR="25099" marT="0" marB="0" anchor="ctr"/>
                </a:tc>
                <a:tc vMerge="1">
                  <a:txBody>
                    <a:bodyPr/>
                    <a:lstStyle/>
                    <a:p>
                      <a:endParaRPr lang="en-US"/>
                    </a:p>
                  </a:txBody>
                  <a:tcPr/>
                </a:tc>
                <a:extLst>
                  <a:ext uri="{0D108BD9-81ED-4DB2-BD59-A6C34878D82A}">
                    <a16:rowId xmlns:a16="http://schemas.microsoft.com/office/drawing/2014/main" val="1193295531"/>
                  </a:ext>
                </a:extLst>
              </a:tr>
            </a:tbl>
          </a:graphicData>
        </a:graphic>
      </p:graphicFrame>
      <p:sp>
        <p:nvSpPr>
          <p:cNvPr id="7"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196231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a:t>
            </a:r>
            <a:r>
              <a:rPr lang="en-US" dirty="0" err="1"/>
              <a:t>Phương</a:t>
            </a:r>
            <a:r>
              <a:rPr lang="en-US" dirty="0"/>
              <a:t> </a:t>
            </a:r>
            <a:r>
              <a:rPr lang="en-US" dirty="0" err="1"/>
              <a:t>pháp</a:t>
            </a:r>
            <a:r>
              <a:rPr lang="en-US" dirty="0"/>
              <a:t> </a:t>
            </a:r>
            <a:r>
              <a:rPr lang="en-US" dirty="0" err="1"/>
              <a:t>triển</a:t>
            </a:r>
            <a:r>
              <a:rPr lang="en-US" dirty="0"/>
              <a:t> </a:t>
            </a:r>
            <a:r>
              <a:rPr lang="en-US" dirty="0" err="1"/>
              <a:t>khai</a:t>
            </a:r>
            <a:endParaRPr lang="en-US" dirty="0"/>
          </a:p>
        </p:txBody>
      </p:sp>
      <p:sp>
        <p:nvSpPr>
          <p:cNvPr id="3" name="Content Placeholder 2"/>
          <p:cNvSpPr>
            <a:spLocks noGrp="1"/>
          </p:cNvSpPr>
          <p:nvPr>
            <p:ph sz="quarter" idx="13"/>
          </p:nvPr>
        </p:nvSpPr>
        <p:spPr>
          <a:xfrm>
            <a:off x="913774" y="2367092"/>
            <a:ext cx="10363826" cy="4706808"/>
          </a:xfrm>
        </p:spPr>
        <p:txBody>
          <a:bodyPr/>
          <a:lstStyle/>
          <a:p>
            <a:r>
              <a:rPr lang="en-US" b="1" dirty="0" err="1" smtClean="0"/>
              <a:t>Sơ</a:t>
            </a:r>
            <a:r>
              <a:rPr lang="en-US" b="1" dirty="0" smtClean="0"/>
              <a:t> </a:t>
            </a:r>
            <a:r>
              <a:rPr lang="en-US" b="1" dirty="0" err="1" smtClean="0"/>
              <a:t>đồ</a:t>
            </a:r>
            <a:r>
              <a:rPr lang="en-US" b="1" dirty="0" smtClean="0"/>
              <a:t> </a:t>
            </a:r>
            <a:r>
              <a:rPr lang="en-US" b="1" dirty="0" err="1" smtClean="0"/>
              <a:t>khối</a:t>
            </a:r>
            <a:r>
              <a:rPr lang="en-US" b="1" dirty="0" smtClean="0"/>
              <a:t> </a:t>
            </a:r>
            <a:r>
              <a:rPr lang="en-US" b="1" dirty="0" err="1" smtClean="0"/>
              <a:t>hệ</a:t>
            </a:r>
            <a:r>
              <a:rPr lang="en-US" b="1" dirty="0" smtClean="0"/>
              <a:t> </a:t>
            </a:r>
            <a:r>
              <a:rPr lang="en-US" b="1" dirty="0" err="1" smtClean="0"/>
              <a:t>thống</a:t>
            </a:r>
            <a:endParaRPr lang="en-US" b="1" dirty="0" smtClean="0"/>
          </a:p>
          <a:p>
            <a:pPr marL="0" indent="0">
              <a:buNone/>
            </a:pPr>
            <a:endParaRPr lang="en-US" dirty="0"/>
          </a:p>
        </p:txBody>
      </p:sp>
      <p:pic>
        <p:nvPicPr>
          <p:cNvPr id="5" name="Picture 4"/>
          <p:cNvPicPr>
            <a:picLocks noChangeAspect="1"/>
          </p:cNvPicPr>
          <p:nvPr/>
        </p:nvPicPr>
        <p:blipFill>
          <a:blip r:embed="rId2"/>
          <a:stretch>
            <a:fillRect/>
          </a:stretch>
        </p:blipFill>
        <p:spPr>
          <a:xfrm>
            <a:off x="5541645" y="1527958"/>
            <a:ext cx="5199507" cy="5102373"/>
          </a:xfrm>
          <a:prstGeom prst="rect">
            <a:avLst/>
          </a:prstGeom>
        </p:spPr>
      </p:pic>
      <p:sp>
        <p:nvSpPr>
          <p:cNvPr id="4" name="TextBox 3"/>
          <p:cNvSpPr txBox="1"/>
          <p:nvPr/>
        </p:nvSpPr>
        <p:spPr>
          <a:xfrm>
            <a:off x="913774" y="3048000"/>
            <a:ext cx="4483726" cy="1477328"/>
          </a:xfrm>
          <a:prstGeom prst="rect">
            <a:avLst/>
          </a:prstGeom>
          <a:noFill/>
        </p:spPr>
        <p:txBody>
          <a:bodyPr wrap="square" rtlCol="0">
            <a:spAutoFit/>
          </a:bodyPr>
          <a:lstStyle/>
          <a:p>
            <a:r>
              <a:rPr lang="en-US" dirty="0" err="1" smtClean="0"/>
              <a:t>Sự</a:t>
            </a:r>
            <a:r>
              <a:rPr lang="en-US" dirty="0" smtClean="0"/>
              <a:t> </a:t>
            </a:r>
            <a:r>
              <a:rPr lang="en-US" dirty="0" err="1" smtClean="0"/>
              <a:t>khác</a:t>
            </a:r>
            <a:r>
              <a:rPr lang="en-US" dirty="0" smtClean="0"/>
              <a:t> </a:t>
            </a:r>
            <a:r>
              <a:rPr lang="en-US" dirty="0" err="1" smtClean="0"/>
              <a:t>biệt</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này</a:t>
            </a:r>
            <a:r>
              <a:rPr lang="en-US" dirty="0" smtClean="0"/>
              <a:t> so </a:t>
            </a:r>
            <a:r>
              <a:rPr lang="en-US" dirty="0" err="1" smtClean="0"/>
              <a:t>với</a:t>
            </a:r>
            <a:r>
              <a:rPr lang="en-US" dirty="0" smtClean="0"/>
              <a:t> </a:t>
            </a:r>
            <a:r>
              <a:rPr lang="en-US" dirty="0" err="1" smtClean="0"/>
              <a:t>những</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bằng</a:t>
            </a:r>
            <a:r>
              <a:rPr lang="en-US" dirty="0" smtClean="0"/>
              <a:t> </a:t>
            </a:r>
            <a:r>
              <a:rPr lang="en-US" dirty="0" err="1" smtClean="0"/>
              <a:t>giọng</a:t>
            </a:r>
            <a:r>
              <a:rPr lang="en-US" dirty="0" smtClean="0"/>
              <a:t> </a:t>
            </a:r>
            <a:r>
              <a:rPr lang="en-US" dirty="0" err="1" smtClean="0"/>
              <a:t>nói</a:t>
            </a:r>
            <a:r>
              <a:rPr lang="en-US" dirty="0" smtClean="0"/>
              <a:t> </a:t>
            </a:r>
            <a:r>
              <a:rPr lang="en-US" dirty="0" err="1" smtClean="0"/>
              <a:t>khác</a:t>
            </a:r>
            <a:r>
              <a:rPr lang="en-US" dirty="0" smtClean="0"/>
              <a:t> </a:t>
            </a:r>
            <a:r>
              <a:rPr lang="en-US" dirty="0" err="1" smtClean="0"/>
              <a:t>nằm</a:t>
            </a:r>
            <a:r>
              <a:rPr lang="en-US" dirty="0" smtClean="0"/>
              <a:t> ở </a:t>
            </a:r>
            <a:r>
              <a:rPr lang="en-US" dirty="0" err="1" smtClean="0"/>
              <a:t>phần</a:t>
            </a:r>
            <a:r>
              <a:rPr lang="en-US" dirty="0" smtClean="0"/>
              <a:t> </a:t>
            </a:r>
            <a:r>
              <a:rPr lang="en-US" dirty="0" err="1" smtClean="0"/>
              <a:t>xử</a:t>
            </a:r>
            <a:r>
              <a:rPr lang="en-US" dirty="0" smtClean="0"/>
              <a:t> </a:t>
            </a:r>
            <a:r>
              <a:rPr lang="en-US" dirty="0" err="1" smtClean="0"/>
              <a:t>lý</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tự</a:t>
            </a:r>
            <a:r>
              <a:rPr lang="en-US" dirty="0" smtClean="0"/>
              <a:t> </a:t>
            </a:r>
            <a:r>
              <a:rPr lang="en-US" dirty="0" err="1" smtClean="0"/>
              <a:t>nhiên</a:t>
            </a:r>
            <a:r>
              <a:rPr lang="en-US" dirty="0" smtClean="0"/>
              <a:t>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được</a:t>
            </a:r>
            <a:r>
              <a:rPr lang="en-US" dirty="0" smtClean="0"/>
              <a:t> ý </a:t>
            </a:r>
            <a:r>
              <a:rPr lang="en-US" dirty="0" err="1" smtClean="0"/>
              <a:t>định</a:t>
            </a:r>
            <a:r>
              <a:rPr lang="en-US" dirty="0" smtClean="0"/>
              <a:t> (Intent) </a:t>
            </a:r>
            <a:r>
              <a:rPr lang="en-US" dirty="0" err="1" smtClean="0"/>
              <a:t>của</a:t>
            </a:r>
            <a:r>
              <a:rPr lang="en-US" dirty="0" smtClean="0"/>
              <a:t> </a:t>
            </a:r>
            <a:r>
              <a:rPr lang="en-US" dirty="0" err="1" smtClean="0"/>
              <a:t>người</a:t>
            </a:r>
            <a:r>
              <a:rPr lang="en-US" dirty="0" smtClean="0"/>
              <a:t> </a:t>
            </a:r>
            <a:r>
              <a:rPr lang="en-US" dirty="0" err="1" smtClean="0"/>
              <a:t>dùng</a:t>
            </a:r>
            <a:r>
              <a:rPr lang="en-US" dirty="0"/>
              <a:t>.</a:t>
            </a:r>
          </a:p>
        </p:txBody>
      </p:sp>
      <p:sp>
        <p:nvSpPr>
          <p:cNvPr id="6" name="TextBox 5"/>
          <p:cNvSpPr txBox="1"/>
          <p:nvPr/>
        </p:nvSpPr>
        <p:spPr>
          <a:xfrm>
            <a:off x="913774" y="5206236"/>
            <a:ext cx="4445771" cy="646331"/>
          </a:xfrm>
          <a:prstGeom prst="rect">
            <a:avLst/>
          </a:prstGeom>
          <a:noFill/>
        </p:spPr>
        <p:txBody>
          <a:bodyPr wrap="square" rtlCol="0">
            <a:spAutoFit/>
          </a:bodyPr>
          <a:lstStyle/>
          <a:p>
            <a:r>
              <a:rPr lang="en-US" b="1" dirty="0" smtClean="0"/>
              <a:t>Intent:</a:t>
            </a:r>
            <a:r>
              <a:rPr lang="en-US" dirty="0" smtClean="0"/>
              <a:t> </a:t>
            </a:r>
            <a:r>
              <a:rPr lang="vi-VN" dirty="0"/>
              <a:t>Điều mà người dùng mong muốn chatbot, smart home, assistant thực hiện. </a:t>
            </a:r>
            <a:endParaRPr lang="en-US" dirty="0"/>
          </a:p>
        </p:txBody>
      </p:sp>
    </p:spTree>
    <p:extLst>
      <p:ext uri="{BB962C8B-B14F-4D97-AF65-F5344CB8AC3E}">
        <p14:creationId xmlns:p14="http://schemas.microsoft.com/office/powerpoint/2010/main" val="3811560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741" y="569176"/>
            <a:ext cx="10364451" cy="1596177"/>
          </a:xfrm>
          <a:ln cap="flat">
            <a:noFill/>
            <a:round/>
          </a:ln>
        </p:spPr>
        <p:txBody>
          <a:bodyPr/>
          <a:lstStyle/>
          <a:p>
            <a:r>
              <a:rPr lang="en-US" dirty="0" smtClean="0"/>
              <a:t>IV. </a:t>
            </a:r>
            <a:r>
              <a:rPr lang="en-US" dirty="0" err="1" smtClean="0"/>
              <a:t>Phương</a:t>
            </a:r>
            <a:r>
              <a:rPr lang="en-US" dirty="0" smtClean="0"/>
              <a:t> </a:t>
            </a:r>
            <a:r>
              <a:rPr lang="en-US" dirty="0" err="1" smtClean="0"/>
              <a:t>pháp</a:t>
            </a:r>
            <a:r>
              <a:rPr lang="en-US" dirty="0" smtClean="0"/>
              <a:t> </a:t>
            </a:r>
            <a:r>
              <a:rPr lang="en-US" dirty="0" err="1" smtClean="0"/>
              <a:t>triển</a:t>
            </a:r>
            <a:r>
              <a:rPr lang="en-US" dirty="0" smtClean="0"/>
              <a:t> </a:t>
            </a:r>
            <a:r>
              <a:rPr lang="en-US" dirty="0" err="1" smtClean="0"/>
              <a:t>khai</a:t>
            </a:r>
            <a:endParaRPr lang="en-US" dirty="0"/>
          </a:p>
        </p:txBody>
      </p:sp>
      <p:sp>
        <p:nvSpPr>
          <p:cNvPr id="3" name="Content Placeholder 2"/>
          <p:cNvSpPr>
            <a:spLocks noGrp="1"/>
          </p:cNvSpPr>
          <p:nvPr>
            <p:ph sz="quarter" idx="13"/>
          </p:nvPr>
        </p:nvSpPr>
        <p:spPr>
          <a:xfrm>
            <a:off x="815818" y="1467671"/>
            <a:ext cx="10598463" cy="4270501"/>
          </a:xfrm>
        </p:spPr>
        <p:txBody>
          <a:bodyPr/>
          <a:lstStyle/>
          <a:p>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quan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hệ</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thống</a:t>
            </a:r>
            <a:endParaRPr lang="en-US" b="1" dirty="0" smtClean="0">
              <a:latin typeface="Times New Roman" panose="02020603050405020304" pitchFamily="18" charset="0"/>
              <a:cs typeface="Times New Roman" panose="02020603050405020304" pitchFamily="18" charset="0"/>
            </a:endParaRPr>
          </a:p>
          <a:p>
            <a:pPr marL="0" indent="0">
              <a:buNone/>
            </a:pPr>
            <a:r>
              <a:rPr lang="en-US" b="1" dirty="0" err="1" smtClean="0">
                <a:solidFill>
                  <a:schemeClr val="accent5"/>
                </a:solidFill>
                <a:latin typeface="Times New Roman" panose="02020603050405020304" pitchFamily="18" charset="0"/>
                <a:cs typeface="Times New Roman" panose="02020603050405020304" pitchFamily="18" charset="0"/>
              </a:rPr>
              <a:t>Mô</a:t>
            </a:r>
            <a:r>
              <a:rPr lang="en-US" b="1" dirty="0" smtClean="0">
                <a:solidFill>
                  <a:schemeClr val="accent5"/>
                </a:solidFill>
                <a:latin typeface="Times New Roman" panose="02020603050405020304" pitchFamily="18" charset="0"/>
                <a:cs typeface="Times New Roman" panose="02020603050405020304" pitchFamily="18" charset="0"/>
              </a:rPr>
              <a:t> </a:t>
            </a:r>
            <a:r>
              <a:rPr lang="en-US" b="1" dirty="0" err="1" smtClean="0">
                <a:solidFill>
                  <a:schemeClr val="accent5"/>
                </a:solidFill>
                <a:latin typeface="Times New Roman" panose="02020603050405020304" pitchFamily="18" charset="0"/>
                <a:cs typeface="Times New Roman" panose="02020603050405020304" pitchFamily="18" charset="0"/>
              </a:rPr>
              <a:t>Tả</a:t>
            </a:r>
            <a:r>
              <a:rPr lang="en-US" b="1" dirty="0" smtClean="0">
                <a:solidFill>
                  <a:schemeClr val="accent5"/>
                </a:solidFill>
                <a:latin typeface="Times New Roman" panose="02020603050405020304" pitchFamily="18" charset="0"/>
                <a:cs typeface="Times New Roman" panose="02020603050405020304" pitchFamily="18" charset="0"/>
              </a:rPr>
              <a:t>: </a:t>
            </a:r>
          </a:p>
          <a:p>
            <a:pPr marL="0" indent="0">
              <a:buNone/>
            </a:pPr>
            <a:endParaRPr lang="en-US" b="1" dirty="0">
              <a:solidFill>
                <a:schemeClr val="accent5"/>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89570" y="2352342"/>
            <a:ext cx="3499164" cy="4524315"/>
          </a:xfrm>
          <a:prstGeom prst="rect">
            <a:avLst/>
          </a:prstGeom>
          <a:noFill/>
        </p:spPr>
        <p:txBody>
          <a:bodyPr wrap="square" rtlCol="0">
            <a:spAutoFit/>
          </a:bodyPr>
          <a:lstStyle/>
          <a:p>
            <a:pPr marL="285750" indent="-285750">
              <a:buFont typeface="Wingdings" panose="05000000000000000000" pitchFamily="2" charset="2"/>
              <a:buChar char="à"/>
            </a:pPr>
            <a:r>
              <a:rPr lang="en-US" dirty="0" err="1" smtClean="0">
                <a:latin typeface="Times New Roman" panose="02020603050405020304" pitchFamily="18" charset="0"/>
                <a:cs typeface="Times New Roman" panose="02020603050405020304" pitchFamily="18" charset="0"/>
              </a:rPr>
              <a:t>Thiết</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giọng</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(micro</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buFont typeface="Wingdings" panose="05000000000000000000" pitchFamily="2" charset="2"/>
              <a:buChar char="à"/>
            </a:pPr>
            <a:r>
              <a:rPr lang="en-US" dirty="0" smtClean="0">
                <a:latin typeface="Times New Roman" panose="02020603050405020304" pitchFamily="18" charset="0"/>
                <a:cs typeface="Times New Roman" panose="02020603050405020304" pitchFamily="18" charset="0"/>
              </a:rPr>
              <a:t>Raspberry </a:t>
            </a:r>
            <a:r>
              <a:rPr lang="en-US" dirty="0">
                <a:latin typeface="Times New Roman" panose="02020603050405020304" pitchFamily="18" charset="0"/>
                <a:cs typeface="Times New Roman" panose="02020603050405020304" pitchFamily="18" charset="0"/>
              </a:rPr>
              <a:t>pi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à"/>
            </a:pP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STT, NLP =&gt; </a:t>
            </a:r>
            <a:r>
              <a:rPr lang="en-US" dirty="0">
                <a:latin typeface="Times New Roman" panose="02020603050405020304" pitchFamily="18" charset="0"/>
                <a:cs typeface="Times New Roman" panose="02020603050405020304" pitchFamily="18" charset="0"/>
              </a:rPr>
              <a:t>detect </a:t>
            </a:r>
            <a:r>
              <a:rPr lang="en-US" dirty="0" smtClean="0">
                <a:latin typeface="Times New Roman" panose="02020603050405020304" pitchFamily="18" charset="0"/>
                <a:cs typeface="Times New Roman" panose="02020603050405020304" pitchFamily="18" charset="0"/>
              </a:rPr>
              <a:t>ý </a:t>
            </a:r>
            <a:r>
              <a:rPr lang="en-US" dirty="0" err="1" smtClean="0">
                <a:latin typeface="Times New Roman" panose="02020603050405020304" pitchFamily="18" charset="0"/>
                <a:cs typeface="Times New Roman" panose="02020603050405020304" pitchFamily="18" charset="0"/>
              </a:rPr>
              <a:t>muốn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người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(intent). </a:t>
            </a:r>
          </a:p>
          <a:p>
            <a:pPr marL="285750" indent="-285750">
              <a:buFont typeface="Wingdings" panose="05000000000000000000" pitchFamily="2" charset="2"/>
              <a:buChar char="à"/>
            </a:pPr>
            <a:r>
              <a:rPr lang="en-US" dirty="0" err="1" smtClean="0">
                <a:latin typeface="Times New Roman" panose="02020603050405020304" pitchFamily="18" charset="0"/>
                <a:cs typeface="Times New Roman" panose="02020603050405020304" pitchFamily="18" charset="0"/>
              </a:rPr>
              <a:t>Gửi</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khiển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qua </a:t>
            </a:r>
            <a:r>
              <a:rPr lang="en-US" dirty="0" err="1">
                <a:latin typeface="Times New Roman" panose="02020603050405020304" pitchFamily="18" charset="0"/>
                <a:cs typeface="Times New Roman" panose="02020603050405020304" pitchFamily="18" charset="0"/>
              </a:rPr>
              <a:t>chuẩn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tiếp</a:t>
            </a:r>
            <a:r>
              <a:rPr lang="en-US" dirty="0">
                <a:latin typeface="Times New Roman" panose="02020603050405020304" pitchFamily="18" charset="0"/>
                <a:cs typeface="Times New Roman" panose="02020603050405020304" pitchFamily="18" charset="0"/>
              </a:rPr>
              <a:t> LORA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à"/>
            </a:pPr>
            <a:r>
              <a:rPr lang="en-US" dirty="0" smtClean="0">
                <a:latin typeface="Times New Roman" panose="02020603050405020304" pitchFamily="18" charset="0"/>
                <a:cs typeface="Times New Roman" panose="02020603050405020304" pitchFamily="18" charset="0"/>
              </a:rPr>
              <a:t>‘Node device’ </a:t>
            </a:r>
            <a:r>
              <a:rPr lang="en-US" dirty="0" err="1" smtClean="0">
                <a:latin typeface="Times New Roman" panose="02020603050405020304" pitchFamily="18" charset="0"/>
                <a:cs typeface="Times New Roman" panose="02020603050405020304" pitchFamily="18" charset="0"/>
              </a:rPr>
              <a:t>nhận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AC 220v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à"/>
            </a:pPr>
            <a:r>
              <a:rPr lang="en-US" dirty="0" err="1" smtClean="0">
                <a:latin typeface="Times New Roman" panose="02020603050405020304" pitchFamily="18" charset="0"/>
                <a:cs typeface="Times New Roman" panose="02020603050405020304" pitchFamily="18" charset="0"/>
              </a:rPr>
              <a:t>Trả</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à"/>
            </a:pPr>
            <a:r>
              <a:rPr lang="en-US" dirty="0" smtClean="0">
                <a:latin typeface="Times New Roman" panose="02020603050405020304" pitchFamily="18" charset="0"/>
                <a:cs typeface="Times New Roman" panose="02020603050405020304" pitchFamily="18" charset="0"/>
              </a:rPr>
              <a:t>Raspberry </a:t>
            </a:r>
            <a:r>
              <a:rPr lang="en-US" dirty="0">
                <a:latin typeface="Times New Roman" panose="02020603050405020304" pitchFamily="18" charset="0"/>
                <a:cs typeface="Times New Roman" panose="02020603050405020304" pitchFamily="18" charset="0"/>
              </a:rPr>
              <a:t>pi </a:t>
            </a:r>
          </a:p>
          <a:p>
            <a:pPr marL="285750" indent="-285750">
              <a:buFont typeface="Wingdings" panose="05000000000000000000" pitchFamily="2" charset="2"/>
              <a:buChar char="à"/>
            </a:pPr>
            <a:r>
              <a:rPr lang="en-US" dirty="0" smtClean="0">
                <a:latin typeface="Times New Roman" panose="02020603050405020304" pitchFamily="18" charset="0"/>
                <a:cs typeface="Times New Roman" panose="02020603050405020304" pitchFamily="18" charset="0"/>
              </a:rPr>
              <a:t>Loa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website </a:t>
            </a:r>
            <a:r>
              <a:rPr lang="en-US" dirty="0" err="1">
                <a:latin typeface="Times New Roman" panose="02020603050405020304" pitchFamily="18" charset="0"/>
                <a:cs typeface="Times New Roman" panose="02020603050405020304" pitchFamily="18" charset="0"/>
              </a:rPr>
              <a:t>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AC 220v. </a:t>
            </a:r>
          </a:p>
        </p:txBody>
      </p:sp>
      <p:sp>
        <p:nvSpPr>
          <p:cNvPr id="8" name="TextBox 7"/>
          <p:cNvSpPr txBox="1"/>
          <p:nvPr/>
        </p:nvSpPr>
        <p:spPr>
          <a:xfrm>
            <a:off x="6858000" y="6116892"/>
            <a:ext cx="2857500"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sp>
        <p:nvSpPr>
          <p:cNvPr id="13" name="Rectangle 12"/>
          <p:cNvSpPr/>
          <p:nvPr/>
        </p:nvSpPr>
        <p:spPr>
          <a:xfrm>
            <a:off x="4611670" y="1556448"/>
            <a:ext cx="6709025" cy="459254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14" name="Rectangle 13"/>
          <p:cNvSpPr/>
          <p:nvPr/>
        </p:nvSpPr>
        <p:spPr>
          <a:xfrm>
            <a:off x="4721913" y="1677043"/>
            <a:ext cx="6507388" cy="226798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200"/>
          </a:p>
        </p:txBody>
      </p:sp>
      <p:sp>
        <p:nvSpPr>
          <p:cNvPr id="15" name="Rectangle 14"/>
          <p:cNvSpPr/>
          <p:nvPr/>
        </p:nvSpPr>
        <p:spPr>
          <a:xfrm>
            <a:off x="4749446" y="4172868"/>
            <a:ext cx="6507388" cy="18181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200"/>
          </a:p>
        </p:txBody>
      </p:sp>
      <p:pic>
        <p:nvPicPr>
          <p:cNvPr id="16" name="Picture 24" descr="Máy bơm nước 250W Panasonic chính hãng - Máy bơm đẩy cao 30m | Tik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6817" y="4228071"/>
            <a:ext cx="912141" cy="8719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6" descr="Mạch 1 Relay KY-019 5VDC – Hshop.v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4397" y="4368113"/>
            <a:ext cx="707724" cy="4927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6" descr="Mạch 1 Relay KY-019 5VDC – Hshop.v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9490" y="5208556"/>
            <a:ext cx="707724" cy="492775"/>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p:cNvSpPr/>
          <p:nvPr/>
        </p:nvSpPr>
        <p:spPr>
          <a:xfrm rot="5400000">
            <a:off x="8348809" y="2206359"/>
            <a:ext cx="324435" cy="265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Right Arrow 19"/>
          <p:cNvSpPr/>
          <p:nvPr/>
        </p:nvSpPr>
        <p:spPr>
          <a:xfrm rot="16200000">
            <a:off x="7655880" y="2211882"/>
            <a:ext cx="313146" cy="2653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Right Arrow 20"/>
          <p:cNvSpPr/>
          <p:nvPr/>
        </p:nvSpPr>
        <p:spPr>
          <a:xfrm>
            <a:off x="8834400" y="2785037"/>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Right Arrow 21"/>
          <p:cNvSpPr/>
          <p:nvPr/>
        </p:nvSpPr>
        <p:spPr>
          <a:xfrm rot="10800000">
            <a:off x="8828903" y="2961858"/>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Down Arrow 22"/>
          <p:cNvSpPr/>
          <p:nvPr/>
        </p:nvSpPr>
        <p:spPr>
          <a:xfrm>
            <a:off x="9390617" y="3358639"/>
            <a:ext cx="218053" cy="143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Down Arrow 23"/>
          <p:cNvSpPr/>
          <p:nvPr/>
        </p:nvSpPr>
        <p:spPr>
          <a:xfrm rot="10800000">
            <a:off x="9604203" y="3329041"/>
            <a:ext cx="210804" cy="143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25" name="Right Arrow 24"/>
          <p:cNvSpPr/>
          <p:nvPr/>
        </p:nvSpPr>
        <p:spPr>
          <a:xfrm>
            <a:off x="8828905" y="4852355"/>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Right Arrow 25"/>
          <p:cNvSpPr/>
          <p:nvPr/>
        </p:nvSpPr>
        <p:spPr>
          <a:xfrm rot="10800000">
            <a:off x="8823408" y="5029176"/>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Right Arrow 33"/>
          <p:cNvSpPr/>
          <p:nvPr/>
        </p:nvSpPr>
        <p:spPr>
          <a:xfrm rot="12523535">
            <a:off x="7348822" y="4782751"/>
            <a:ext cx="414235" cy="1414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Right Arrow 34"/>
          <p:cNvSpPr/>
          <p:nvPr/>
        </p:nvSpPr>
        <p:spPr>
          <a:xfrm rot="9457257">
            <a:off x="7404445" y="5245161"/>
            <a:ext cx="402594" cy="138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Right Arrow 35"/>
          <p:cNvSpPr/>
          <p:nvPr/>
        </p:nvSpPr>
        <p:spPr>
          <a:xfrm rot="10800000">
            <a:off x="6338788" y="4517758"/>
            <a:ext cx="519672" cy="158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Right Arrow 36"/>
          <p:cNvSpPr/>
          <p:nvPr/>
        </p:nvSpPr>
        <p:spPr>
          <a:xfrm rot="10800000">
            <a:off x="6342521" y="5405984"/>
            <a:ext cx="519672" cy="158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TextBox 37"/>
          <p:cNvSpPr txBox="1"/>
          <p:nvPr/>
        </p:nvSpPr>
        <p:spPr>
          <a:xfrm>
            <a:off x="7612549" y="1677043"/>
            <a:ext cx="428815" cy="276999"/>
          </a:xfrm>
          <a:prstGeom prst="rect">
            <a:avLst/>
          </a:prstGeom>
          <a:noFill/>
        </p:spPr>
        <p:txBody>
          <a:bodyPr wrap="square" rtlCol="0">
            <a:spAutoFit/>
          </a:bodyPr>
          <a:lstStyle/>
          <a:p>
            <a:r>
              <a:rPr lang="en-US" sz="1200" dirty="0" err="1"/>
              <a:t>loa</a:t>
            </a:r>
            <a:endParaRPr lang="en-US" sz="1200" dirty="0"/>
          </a:p>
        </p:txBody>
      </p:sp>
      <p:sp>
        <p:nvSpPr>
          <p:cNvPr id="39" name="TextBox 38"/>
          <p:cNvSpPr txBox="1"/>
          <p:nvPr/>
        </p:nvSpPr>
        <p:spPr>
          <a:xfrm>
            <a:off x="8315212" y="1695046"/>
            <a:ext cx="664677" cy="276999"/>
          </a:xfrm>
          <a:prstGeom prst="rect">
            <a:avLst/>
          </a:prstGeom>
          <a:noFill/>
        </p:spPr>
        <p:txBody>
          <a:bodyPr wrap="square" rtlCol="0">
            <a:spAutoFit/>
          </a:bodyPr>
          <a:lstStyle/>
          <a:p>
            <a:r>
              <a:rPr lang="en-US" sz="1200" dirty="0"/>
              <a:t>micro</a:t>
            </a:r>
          </a:p>
        </p:txBody>
      </p:sp>
      <p:sp>
        <p:nvSpPr>
          <p:cNvPr id="40" name="TextBox 39"/>
          <p:cNvSpPr txBox="1"/>
          <p:nvPr/>
        </p:nvSpPr>
        <p:spPr>
          <a:xfrm>
            <a:off x="7539951" y="3391827"/>
            <a:ext cx="1517394" cy="276999"/>
          </a:xfrm>
          <a:prstGeom prst="rect">
            <a:avLst/>
          </a:prstGeom>
          <a:noFill/>
        </p:spPr>
        <p:txBody>
          <a:bodyPr wrap="square" rtlCol="0">
            <a:spAutoFit/>
          </a:bodyPr>
          <a:lstStyle/>
          <a:p>
            <a:r>
              <a:rPr lang="en-US" sz="1200" dirty="0"/>
              <a:t>Raspberry pi3b+</a:t>
            </a:r>
          </a:p>
        </p:txBody>
      </p:sp>
      <p:sp>
        <p:nvSpPr>
          <p:cNvPr id="41" name="TextBox 40"/>
          <p:cNvSpPr txBox="1"/>
          <p:nvPr/>
        </p:nvSpPr>
        <p:spPr>
          <a:xfrm>
            <a:off x="7630949" y="5440887"/>
            <a:ext cx="1436684" cy="276999"/>
          </a:xfrm>
          <a:prstGeom prst="rect">
            <a:avLst/>
          </a:prstGeom>
          <a:noFill/>
        </p:spPr>
        <p:txBody>
          <a:bodyPr wrap="square" rtlCol="0">
            <a:spAutoFit/>
          </a:bodyPr>
          <a:lstStyle/>
          <a:p>
            <a:r>
              <a:rPr lang="en-US" sz="1200" dirty="0"/>
              <a:t>STM32F103c8t6</a:t>
            </a:r>
          </a:p>
        </p:txBody>
      </p:sp>
      <p:sp>
        <p:nvSpPr>
          <p:cNvPr id="42" name="TextBox 41"/>
          <p:cNvSpPr txBox="1"/>
          <p:nvPr/>
        </p:nvSpPr>
        <p:spPr>
          <a:xfrm>
            <a:off x="6910682" y="4931013"/>
            <a:ext cx="578300" cy="276999"/>
          </a:xfrm>
          <a:prstGeom prst="rect">
            <a:avLst/>
          </a:prstGeom>
          <a:noFill/>
        </p:spPr>
        <p:txBody>
          <a:bodyPr wrap="square" rtlCol="0">
            <a:spAutoFit/>
          </a:bodyPr>
          <a:lstStyle/>
          <a:p>
            <a:r>
              <a:rPr lang="en-US" sz="1200" dirty="0"/>
              <a:t>relay</a:t>
            </a:r>
          </a:p>
        </p:txBody>
      </p:sp>
      <p:sp>
        <p:nvSpPr>
          <p:cNvPr id="43" name="TextBox 42"/>
          <p:cNvSpPr txBox="1"/>
          <p:nvPr/>
        </p:nvSpPr>
        <p:spPr>
          <a:xfrm>
            <a:off x="5436233" y="4831998"/>
            <a:ext cx="1185501" cy="276999"/>
          </a:xfrm>
          <a:prstGeom prst="rect">
            <a:avLst/>
          </a:prstGeom>
          <a:noFill/>
        </p:spPr>
        <p:txBody>
          <a:bodyPr wrap="square" rtlCol="0">
            <a:spAutoFit/>
          </a:bodyPr>
          <a:lstStyle/>
          <a:p>
            <a:r>
              <a:rPr lang="en-US" sz="1200" dirty="0" err="1"/>
              <a:t>Máy</a:t>
            </a:r>
            <a:r>
              <a:rPr lang="en-US" sz="1200" dirty="0"/>
              <a:t> </a:t>
            </a:r>
            <a:r>
              <a:rPr lang="en-US" sz="1200" dirty="0" err="1"/>
              <a:t>bơm</a:t>
            </a:r>
            <a:r>
              <a:rPr lang="en-US" sz="1200" dirty="0"/>
              <a:t> AC</a:t>
            </a:r>
          </a:p>
        </p:txBody>
      </p:sp>
      <p:sp>
        <p:nvSpPr>
          <p:cNvPr id="44" name="TextBox 43"/>
          <p:cNvSpPr txBox="1"/>
          <p:nvPr/>
        </p:nvSpPr>
        <p:spPr>
          <a:xfrm>
            <a:off x="5425339" y="5610437"/>
            <a:ext cx="1145666" cy="276999"/>
          </a:xfrm>
          <a:prstGeom prst="rect">
            <a:avLst/>
          </a:prstGeom>
          <a:noFill/>
        </p:spPr>
        <p:txBody>
          <a:bodyPr wrap="square" rtlCol="0">
            <a:spAutoFit/>
          </a:bodyPr>
          <a:lstStyle/>
          <a:p>
            <a:r>
              <a:rPr lang="en-US" sz="1200" dirty="0" err="1"/>
              <a:t>Bóng</a:t>
            </a:r>
            <a:r>
              <a:rPr lang="en-US" sz="1200" dirty="0"/>
              <a:t> </a:t>
            </a:r>
            <a:r>
              <a:rPr lang="en-US" sz="1200" dirty="0" err="1"/>
              <a:t>đèn</a:t>
            </a:r>
            <a:r>
              <a:rPr lang="en-US" sz="1200" dirty="0"/>
              <a:t> AC</a:t>
            </a:r>
          </a:p>
        </p:txBody>
      </p:sp>
      <p:sp>
        <p:nvSpPr>
          <p:cNvPr id="45" name="TextBox 44"/>
          <p:cNvSpPr txBox="1"/>
          <p:nvPr/>
        </p:nvSpPr>
        <p:spPr>
          <a:xfrm>
            <a:off x="9212078" y="2377320"/>
            <a:ext cx="1157472" cy="276999"/>
          </a:xfrm>
          <a:prstGeom prst="rect">
            <a:avLst/>
          </a:prstGeom>
          <a:noFill/>
        </p:spPr>
        <p:txBody>
          <a:bodyPr wrap="square" rtlCol="0">
            <a:spAutoFit/>
          </a:bodyPr>
          <a:lstStyle/>
          <a:p>
            <a:r>
              <a:rPr lang="en-US" sz="1200" dirty="0"/>
              <a:t>Module </a:t>
            </a:r>
            <a:r>
              <a:rPr lang="en-US" sz="1200" dirty="0" err="1"/>
              <a:t>lora</a:t>
            </a:r>
            <a:endParaRPr lang="en-US" sz="1200" dirty="0"/>
          </a:p>
        </p:txBody>
      </p:sp>
      <p:sp>
        <p:nvSpPr>
          <p:cNvPr id="46" name="TextBox 45"/>
          <p:cNvSpPr txBox="1"/>
          <p:nvPr/>
        </p:nvSpPr>
        <p:spPr>
          <a:xfrm>
            <a:off x="9140215" y="5280284"/>
            <a:ext cx="1079068" cy="276999"/>
          </a:xfrm>
          <a:prstGeom prst="rect">
            <a:avLst/>
          </a:prstGeom>
          <a:noFill/>
        </p:spPr>
        <p:txBody>
          <a:bodyPr wrap="square" rtlCol="0">
            <a:spAutoFit/>
          </a:bodyPr>
          <a:lstStyle/>
          <a:p>
            <a:r>
              <a:rPr lang="en-US" sz="1200" dirty="0"/>
              <a:t>Module </a:t>
            </a:r>
            <a:r>
              <a:rPr lang="en-US" sz="1200" dirty="0" err="1"/>
              <a:t>lora</a:t>
            </a:r>
            <a:endParaRPr lang="en-US" sz="1200" dirty="0"/>
          </a:p>
        </p:txBody>
      </p:sp>
      <p:pic>
        <p:nvPicPr>
          <p:cNvPr id="47" name="Picture 46"/>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t="5767" b="8490"/>
          <a:stretch/>
        </p:blipFill>
        <p:spPr bwMode="auto">
          <a:xfrm>
            <a:off x="7831309" y="4746406"/>
            <a:ext cx="936017" cy="674233"/>
          </a:xfrm>
          <a:prstGeom prst="ellipse">
            <a:avLst/>
          </a:prstGeom>
          <a:ln>
            <a:noFill/>
          </a:ln>
          <a:effectLst/>
          <a:extLst>
            <a:ext uri="{53640926-AAD7-44D8-BBD7-CCE9431645EC}">
              <a14:shadowObscured xmlns:a14="http://schemas.microsoft.com/office/drawing/2010/main"/>
            </a:ext>
          </a:extLst>
        </p:spPr>
      </p:pic>
      <p:pic>
        <p:nvPicPr>
          <p:cNvPr id="48" name="Picture 47"/>
          <p:cNvPicPr/>
          <p:nvPr/>
        </p:nvPicPr>
        <p:blipFill rotWithShape="1">
          <a:blip r:embed="rId6"/>
          <a:srcRect r="58447" b="4816"/>
          <a:stretch/>
        </p:blipFill>
        <p:spPr bwMode="auto">
          <a:xfrm rot="16200000">
            <a:off x="7758807" y="2284964"/>
            <a:ext cx="934902" cy="1416051"/>
          </a:xfrm>
          <a:prstGeom prst="rect">
            <a:avLst/>
          </a:prstGeom>
          <a:ln>
            <a:noFill/>
          </a:ln>
          <a:extLst>
            <a:ext uri="{53640926-AAD7-44D8-BBD7-CCE9431645EC}">
              <a14:shadowObscured xmlns:a14="http://schemas.microsoft.com/office/drawing/2010/main"/>
            </a:ext>
          </a:extLst>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5467" y="2658620"/>
            <a:ext cx="812693" cy="649516"/>
          </a:xfrm>
          <a:prstGeom prst="rect">
            <a:avLst/>
          </a:prstGeom>
        </p:spPr>
      </p:pic>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3717" y="4650864"/>
            <a:ext cx="812693" cy="649516"/>
          </a:xfrm>
          <a:prstGeom prst="rect">
            <a:avLst/>
          </a:prstGeom>
        </p:spPr>
      </p:pic>
      <p:sp>
        <p:nvSpPr>
          <p:cNvPr id="51" name="Line Callout 3 (No Border) 50"/>
          <p:cNvSpPr/>
          <p:nvPr/>
        </p:nvSpPr>
        <p:spPr>
          <a:xfrm>
            <a:off x="9302788" y="1862567"/>
            <a:ext cx="1292312" cy="396568"/>
          </a:xfrm>
          <a:prstGeom prst="callout3">
            <a:avLst>
              <a:gd name="adj1" fmla="val 18750"/>
              <a:gd name="adj2" fmla="val -8333"/>
              <a:gd name="adj3" fmla="val 18750"/>
              <a:gd name="adj4" fmla="val -16667"/>
              <a:gd name="adj5" fmla="val 100000"/>
              <a:gd name="adj6" fmla="val -16667"/>
              <a:gd name="adj7" fmla="val 191413"/>
              <a:gd name="adj8" fmla="val -53722"/>
            </a:avLst>
          </a:prstGeom>
          <a:ln w="38100">
            <a:solidFill>
              <a:schemeClr val="accent2">
                <a:shade val="50000"/>
              </a:schemeClr>
            </a:solidFill>
            <a:prstDash val="dash"/>
            <a:round/>
            <a:headEnd type="stealth" w="med" len="med"/>
            <a:tailEnd type="stealth"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Google API NLP</a:t>
            </a:r>
          </a:p>
        </p:txBody>
      </p:sp>
      <p:sp>
        <p:nvSpPr>
          <p:cNvPr id="52" name="TextBox 51"/>
          <p:cNvSpPr txBox="1"/>
          <p:nvPr/>
        </p:nvSpPr>
        <p:spPr>
          <a:xfrm>
            <a:off x="5851245" y="2059084"/>
            <a:ext cx="602177" cy="276999"/>
          </a:xfrm>
          <a:prstGeom prst="rect">
            <a:avLst/>
          </a:prstGeom>
          <a:noFill/>
        </p:spPr>
        <p:txBody>
          <a:bodyPr wrap="square" rtlCol="0">
            <a:spAutoFit/>
          </a:bodyPr>
          <a:lstStyle/>
          <a:p>
            <a:r>
              <a:rPr lang="en-US" sz="1200" dirty="0">
                <a:solidFill>
                  <a:srgbClr val="FF0000"/>
                </a:solidFill>
              </a:rPr>
              <a:t>Local</a:t>
            </a:r>
          </a:p>
        </p:txBody>
      </p:sp>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92551" y="5088136"/>
            <a:ext cx="702670" cy="598210"/>
          </a:xfrm>
          <a:prstGeom prst="rect">
            <a:avLst/>
          </a:prstGeom>
        </p:spPr>
      </p:pic>
      <p:sp>
        <p:nvSpPr>
          <p:cNvPr id="54" name="TextBox 53"/>
          <p:cNvSpPr txBox="1"/>
          <p:nvPr/>
        </p:nvSpPr>
        <p:spPr>
          <a:xfrm>
            <a:off x="6451696" y="3012636"/>
            <a:ext cx="935424" cy="276999"/>
          </a:xfrm>
          <a:prstGeom prst="rect">
            <a:avLst/>
          </a:prstGeom>
          <a:noFill/>
        </p:spPr>
        <p:txBody>
          <a:bodyPr wrap="square" rtlCol="0">
            <a:spAutoFit/>
          </a:bodyPr>
          <a:lstStyle/>
          <a:p>
            <a:r>
              <a:rPr lang="en-US" sz="1200" dirty="0">
                <a:solidFill>
                  <a:srgbClr val="FF0000"/>
                </a:solidFill>
              </a:rPr>
              <a:t>Internet</a:t>
            </a:r>
          </a:p>
        </p:txBody>
      </p:sp>
      <p:sp>
        <p:nvSpPr>
          <p:cNvPr id="55" name="TextBox 54"/>
          <p:cNvSpPr txBox="1"/>
          <p:nvPr/>
        </p:nvSpPr>
        <p:spPr>
          <a:xfrm>
            <a:off x="6070336" y="2735637"/>
            <a:ext cx="1555953" cy="276999"/>
          </a:xfrm>
          <a:prstGeom prst="rect">
            <a:avLst/>
          </a:prstGeom>
          <a:noFill/>
        </p:spPr>
        <p:txBody>
          <a:bodyPr wrap="square" rtlCol="0">
            <a:spAutoFit/>
          </a:bodyPr>
          <a:lstStyle/>
          <a:p>
            <a:r>
              <a:rPr lang="en-US" sz="1200" dirty="0">
                <a:solidFill>
                  <a:srgbClr val="FF0000"/>
                </a:solidFill>
              </a:rPr>
              <a:t>Publish, Subscribe</a:t>
            </a:r>
          </a:p>
        </p:txBody>
      </p:sp>
      <p:sp>
        <p:nvSpPr>
          <p:cNvPr id="56" name="Left-Right Arrow 55"/>
          <p:cNvSpPr/>
          <p:nvPr/>
        </p:nvSpPr>
        <p:spPr>
          <a:xfrm>
            <a:off x="6115050" y="2899693"/>
            <a:ext cx="1427071" cy="2222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7" name="Picture 2" descr="CloudMQTT - Hosted message broker for the Internet of Thing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07347" y="2477481"/>
            <a:ext cx="1277159" cy="117041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Website là gì ?Tại sao cần phải thiết kế website - www.netweb.v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9888" y="1749004"/>
            <a:ext cx="1226940" cy="500634"/>
          </a:xfrm>
          <a:prstGeom prst="rect">
            <a:avLst/>
          </a:prstGeom>
          <a:noFill/>
          <a:extLst>
            <a:ext uri="{909E8E84-426E-40DD-AFC4-6F175D3DCCD1}">
              <a14:hiddenFill xmlns:a14="http://schemas.microsoft.com/office/drawing/2010/main">
                <a:solidFill>
                  <a:srgbClr val="FFFFFF"/>
                </a:solidFill>
              </a14:hiddenFill>
            </a:ext>
          </a:extLst>
        </p:spPr>
      </p:pic>
      <p:sp>
        <p:nvSpPr>
          <p:cNvPr id="59" name="Left-Right Arrow 58"/>
          <p:cNvSpPr/>
          <p:nvPr/>
        </p:nvSpPr>
        <p:spPr>
          <a:xfrm rot="1665222">
            <a:off x="6571267" y="2361671"/>
            <a:ext cx="1074202" cy="1878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02990" y="1832716"/>
            <a:ext cx="821937" cy="460589"/>
          </a:xfrm>
          <a:prstGeom prst="rect">
            <a:avLst/>
          </a:prstGeom>
        </p:spPr>
      </p:pic>
      <p:sp>
        <p:nvSpPr>
          <p:cNvPr id="61" name="TextBox 60"/>
          <p:cNvSpPr txBox="1"/>
          <p:nvPr/>
        </p:nvSpPr>
        <p:spPr>
          <a:xfrm rot="1691057">
            <a:off x="6551767" y="2182479"/>
            <a:ext cx="1306123" cy="276999"/>
          </a:xfrm>
          <a:prstGeom prst="rect">
            <a:avLst/>
          </a:prstGeom>
          <a:noFill/>
        </p:spPr>
        <p:txBody>
          <a:bodyPr wrap="square" rtlCol="0">
            <a:spAutoFit/>
          </a:bodyPr>
          <a:lstStyle/>
          <a:p>
            <a:r>
              <a:rPr lang="en-US" sz="1200" dirty="0">
                <a:solidFill>
                  <a:srgbClr val="FF0000"/>
                </a:solidFill>
              </a:rPr>
              <a:t>HTTP, </a:t>
            </a:r>
            <a:r>
              <a:rPr lang="en-US" sz="1200" dirty="0" err="1">
                <a:solidFill>
                  <a:srgbClr val="FF0000"/>
                </a:solidFill>
              </a:rPr>
              <a:t>Socketio</a:t>
            </a:r>
            <a:endParaRPr lang="en-US" sz="1200" dirty="0">
              <a:solidFill>
                <a:srgbClr val="FF0000"/>
              </a:solidFill>
            </a:endParaRPr>
          </a:p>
        </p:txBody>
      </p:sp>
      <p:sp>
        <p:nvSpPr>
          <p:cNvPr id="62" name="TextBox 61"/>
          <p:cNvSpPr txBox="1"/>
          <p:nvPr/>
        </p:nvSpPr>
        <p:spPr>
          <a:xfrm rot="19114129">
            <a:off x="8575440" y="2035894"/>
            <a:ext cx="935424" cy="276999"/>
          </a:xfrm>
          <a:prstGeom prst="rect">
            <a:avLst/>
          </a:prstGeom>
          <a:noFill/>
        </p:spPr>
        <p:txBody>
          <a:bodyPr wrap="square" rtlCol="0">
            <a:spAutoFit/>
          </a:bodyPr>
          <a:lstStyle/>
          <a:p>
            <a:r>
              <a:rPr lang="en-US" sz="1200" dirty="0">
                <a:solidFill>
                  <a:srgbClr val="FF0000"/>
                </a:solidFill>
              </a:rPr>
              <a:t>Internet</a:t>
            </a:r>
          </a:p>
        </p:txBody>
      </p:sp>
      <p:sp>
        <p:nvSpPr>
          <p:cNvPr id="63" name="TextBox 62"/>
          <p:cNvSpPr txBox="1"/>
          <p:nvPr/>
        </p:nvSpPr>
        <p:spPr>
          <a:xfrm>
            <a:off x="4740899" y="3540329"/>
            <a:ext cx="1647036" cy="276999"/>
          </a:xfrm>
          <a:prstGeom prst="rect">
            <a:avLst/>
          </a:prstGeom>
          <a:noFill/>
        </p:spPr>
        <p:txBody>
          <a:bodyPr wrap="square" rtlCol="0">
            <a:spAutoFit/>
          </a:bodyPr>
          <a:lstStyle/>
          <a:p>
            <a:r>
              <a:rPr lang="en-US" sz="1200" dirty="0">
                <a:solidFill>
                  <a:srgbClr val="FF0000"/>
                </a:solidFill>
              </a:rPr>
              <a:t>Cloud MQTT Broker</a:t>
            </a:r>
          </a:p>
        </p:txBody>
      </p:sp>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19721" y="1728953"/>
            <a:ext cx="703687" cy="574355"/>
          </a:xfrm>
          <a:prstGeom prst="rect">
            <a:avLst/>
          </a:prstGeom>
        </p:spPr>
      </p:pic>
      <p:pic>
        <p:nvPicPr>
          <p:cNvPr id="65" name="Picture 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54052" y="3754871"/>
            <a:ext cx="331550" cy="450197"/>
          </a:xfrm>
          <a:prstGeom prst="rect">
            <a:avLst/>
          </a:prstGeom>
        </p:spPr>
      </p:pic>
      <p:sp>
        <p:nvSpPr>
          <p:cNvPr id="66" name="TextBox 65"/>
          <p:cNvSpPr txBox="1"/>
          <p:nvPr/>
        </p:nvSpPr>
        <p:spPr>
          <a:xfrm>
            <a:off x="7482317" y="4221130"/>
            <a:ext cx="1161406" cy="27699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dirty="0">
                <a:solidFill>
                  <a:srgbClr val="7030A0"/>
                </a:solidFill>
              </a:rPr>
              <a:t>Node Device</a:t>
            </a:r>
          </a:p>
        </p:txBody>
      </p:sp>
      <p:sp>
        <p:nvSpPr>
          <p:cNvPr id="67" name="TextBox 66"/>
          <p:cNvSpPr txBox="1"/>
          <p:nvPr/>
        </p:nvSpPr>
        <p:spPr>
          <a:xfrm>
            <a:off x="6398092" y="3602922"/>
            <a:ext cx="1314133" cy="27699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200" dirty="0">
                <a:solidFill>
                  <a:srgbClr val="7030A0"/>
                </a:solidFill>
              </a:rPr>
              <a:t>Control Device</a:t>
            </a:r>
          </a:p>
        </p:txBody>
      </p:sp>
    </p:spTree>
    <p:extLst>
      <p:ext uri="{BB962C8B-B14F-4D97-AF65-F5344CB8AC3E}">
        <p14:creationId xmlns:p14="http://schemas.microsoft.com/office/powerpoint/2010/main" val="2536168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7" end="7"/>
                                            </p:txEl>
                                          </p:spTgt>
                                        </p:tgtEl>
                                        <p:attrNameLst>
                                          <p:attrName>style.visibility</p:attrName>
                                        </p:attrNameLst>
                                      </p:cBhvr>
                                      <p:to>
                                        <p:strVal val="visible"/>
                                      </p:to>
                                    </p:set>
                                    <p:anim calcmode="lin" valueType="num">
                                      <p:cBhvr additive="base">
                                        <p:cTn id="4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a:t>
            </a:r>
            <a:r>
              <a:rPr lang="en-US" dirty="0"/>
              <a:t>. </a:t>
            </a:r>
            <a:r>
              <a:rPr lang="en-US" dirty="0" err="1"/>
              <a:t>Phương</a:t>
            </a:r>
            <a:r>
              <a:rPr lang="en-US" dirty="0"/>
              <a:t> </a:t>
            </a:r>
            <a:r>
              <a:rPr lang="en-US" dirty="0" err="1"/>
              <a:t>pháp</a:t>
            </a:r>
            <a:r>
              <a:rPr lang="en-US" dirty="0"/>
              <a:t> </a:t>
            </a:r>
            <a:r>
              <a:rPr lang="en-US" dirty="0" err="1"/>
              <a:t>triển</a:t>
            </a:r>
            <a:r>
              <a:rPr lang="en-US" dirty="0"/>
              <a:t> </a:t>
            </a:r>
            <a:r>
              <a:rPr lang="en-US" dirty="0" err="1"/>
              <a:t>khai</a:t>
            </a:r>
            <a:endParaRPr lang="en-US" dirty="0"/>
          </a:p>
        </p:txBody>
      </p:sp>
      <p:sp>
        <p:nvSpPr>
          <p:cNvPr id="3" name="Content Placeholder 2"/>
          <p:cNvSpPr>
            <a:spLocks noGrp="1"/>
          </p:cNvSpPr>
          <p:nvPr>
            <p:ph sz="quarter" idx="13"/>
          </p:nvPr>
        </p:nvSpPr>
        <p:spPr>
          <a:xfrm>
            <a:off x="800100" y="1689101"/>
            <a:ext cx="7551733" cy="3653784"/>
          </a:xfrm>
        </p:spPr>
        <p:txBody>
          <a:bodyPr/>
          <a:lstStyle/>
          <a:p>
            <a:r>
              <a:rPr lang="en-US" b="1" dirty="0" err="1" smtClean="0">
                <a:latin typeface="Times New Roman" panose="02020603050405020304" pitchFamily="18" charset="0"/>
                <a:cs typeface="Times New Roman" panose="02020603050405020304" pitchFamily="18" charset="0"/>
              </a:rPr>
              <a:t>Giao</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thức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chuyền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dữ</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liệu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giữa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các</a:t>
            </a:r>
            <a:r>
              <a:rPr lang="en-US" b="1" dirty="0" smtClean="0">
                <a:latin typeface="Times New Roman" panose="02020603050405020304" pitchFamily="18" charset="0"/>
                <a:cs typeface="Times New Roman" panose="02020603050405020304" pitchFamily="18" charset="0"/>
              </a:rPr>
              <a:t> node device </a:t>
            </a:r>
            <a:r>
              <a:rPr lang="en-US" b="1" dirty="0" err="1" smtClean="0">
                <a:latin typeface="Times New Roman" panose="02020603050405020304" pitchFamily="18" charset="0"/>
                <a:cs typeface="Times New Roman" panose="02020603050405020304" pitchFamily="18" charset="0"/>
              </a:rPr>
              <a:t>với</a:t>
            </a:r>
            <a:r>
              <a:rPr lang="en-US" b="1" dirty="0" smtClean="0">
                <a:latin typeface="Times New Roman" panose="02020603050405020304" pitchFamily="18" charset="0"/>
                <a:cs typeface="Times New Roman" panose="02020603050405020304" pitchFamily="18" charset="0"/>
              </a:rPr>
              <a:t> control device:</a:t>
            </a:r>
            <a:endParaRPr lang="en-US"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742899" y="2723138"/>
            <a:ext cx="6324600"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Sử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chuẩn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dây</a:t>
            </a:r>
            <a:r>
              <a:rPr lang="en-US" dirty="0" smtClean="0">
                <a:latin typeface="Times New Roman" panose="02020603050405020304" pitchFamily="18" charset="0"/>
                <a:cs typeface="Times New Roman" panose="02020603050405020304" pitchFamily="18" charset="0"/>
              </a:rPr>
              <a:t> Lora </a:t>
            </a:r>
            <a:r>
              <a:rPr lang="en-US" dirty="0" err="1" smtClean="0">
                <a:latin typeface="Times New Roman" panose="02020603050405020304" pitchFamily="18" charset="0"/>
                <a:cs typeface="Times New Roman" panose="02020603050405020304" pitchFamily="18" charset="0"/>
              </a:rPr>
              <a:t>để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Raspberry pi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NODE </a:t>
            </a:r>
            <a:r>
              <a:rPr lang="en-US" dirty="0" err="1" smtClean="0">
                <a:latin typeface="Times New Roman" panose="02020603050405020304" pitchFamily="18" charset="0"/>
                <a:cs typeface="Times New Roman" panose="02020603050405020304" pitchFamily="18" charset="0"/>
              </a:rPr>
              <a:t>khác</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738521" y="3524708"/>
            <a:ext cx="6553826" cy="2308324"/>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err="1" smtClean="0">
                <a:latin typeface="Times New Roman" panose="02020603050405020304" pitchFamily="18" charset="0"/>
                <a:cs typeface="Times New Roman" panose="02020603050405020304" pitchFamily="18" charset="0"/>
              </a:rPr>
              <a:t>Băng</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430MHz </a:t>
            </a:r>
            <a:r>
              <a:rPr lang="en-US" dirty="0" err="1">
                <a:solidFill>
                  <a:srgbClr val="FF0000"/>
                </a:solidFill>
                <a:latin typeface="Times New Roman" panose="02020603050405020304" pitchFamily="18" charset="0"/>
                <a:cs typeface="Times New Roman" panose="02020603050405020304" pitchFamily="18" charset="0"/>
              </a:rPr>
              <a:t>đến</a:t>
            </a:r>
            <a:r>
              <a:rPr lang="en-US" dirty="0">
                <a:solidFill>
                  <a:srgbClr val="FF0000"/>
                </a:solidFill>
                <a:latin typeface="Times New Roman" panose="02020603050405020304" pitchFamily="18" charset="0"/>
                <a:cs typeface="Times New Roman" panose="02020603050405020304" pitchFamily="18" charset="0"/>
              </a:rPr>
              <a:t> 915MHz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thế</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giới</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r>
              <a:rPr lang="en-US" b="1" i="1" dirty="0"/>
              <a:t>– </a:t>
            </a:r>
            <a:r>
              <a:rPr lang="en-US" b="1" i="1" dirty="0" smtClean="0"/>
              <a:t>430MHz </a:t>
            </a:r>
            <a:r>
              <a:rPr lang="en-US" b="1" i="1" dirty="0" err="1" smtClean="0"/>
              <a:t>cho</a:t>
            </a:r>
            <a:r>
              <a:rPr lang="en-US" b="1" i="1" dirty="0" smtClean="0"/>
              <a:t> </a:t>
            </a:r>
            <a:r>
              <a:rPr lang="en-US" b="1" i="1" dirty="0" err="1" smtClean="0"/>
              <a:t>châu</a:t>
            </a:r>
            <a:r>
              <a:rPr lang="en-US" b="1" i="1" dirty="0" smtClean="0"/>
              <a:t> Á</a:t>
            </a:r>
            <a:r>
              <a:rPr lang="en-US" dirty="0" smtClean="0"/>
              <a:t/>
            </a:r>
            <a:br>
              <a:rPr lang="en-US" dirty="0" smtClean="0"/>
            </a:br>
            <a:r>
              <a:rPr lang="en-US" b="1" i="1" dirty="0" smtClean="0"/>
              <a:t>– 780MHz </a:t>
            </a:r>
            <a:r>
              <a:rPr lang="en-US" b="1" i="1" dirty="0" err="1" smtClean="0"/>
              <a:t>cho</a:t>
            </a:r>
            <a:r>
              <a:rPr lang="en-US" b="1" i="1" dirty="0" smtClean="0"/>
              <a:t> </a:t>
            </a:r>
            <a:r>
              <a:rPr lang="en-US" b="1" i="1" dirty="0" err="1" smtClean="0"/>
              <a:t>Trung</a:t>
            </a:r>
            <a:r>
              <a:rPr lang="en-US" b="1" i="1" dirty="0" smtClean="0"/>
              <a:t> </a:t>
            </a:r>
            <a:r>
              <a:rPr lang="en-US" b="1" i="1" dirty="0" err="1" smtClean="0"/>
              <a:t>Quốc</a:t>
            </a:r>
            <a:r>
              <a:rPr lang="en-US" dirty="0" smtClean="0"/>
              <a:t/>
            </a:r>
            <a:br>
              <a:rPr lang="en-US" dirty="0" smtClean="0"/>
            </a:br>
            <a:r>
              <a:rPr lang="en-US" b="1" i="1" dirty="0" smtClean="0"/>
              <a:t>– 433MHz </a:t>
            </a:r>
            <a:r>
              <a:rPr lang="en-US" b="1" i="1" dirty="0" err="1" smtClean="0"/>
              <a:t>hoặc</a:t>
            </a:r>
            <a:r>
              <a:rPr lang="en-US" b="1" i="1" dirty="0" smtClean="0"/>
              <a:t> 866MHz </a:t>
            </a:r>
            <a:r>
              <a:rPr lang="en-US" b="1" i="1" dirty="0" err="1" smtClean="0"/>
              <a:t>cho</a:t>
            </a:r>
            <a:r>
              <a:rPr lang="en-US" b="1" i="1" dirty="0" smtClean="0"/>
              <a:t> </a:t>
            </a:r>
            <a:r>
              <a:rPr lang="en-US" b="1" i="1" dirty="0" err="1" smtClean="0"/>
              <a:t>châu</a:t>
            </a:r>
            <a:r>
              <a:rPr lang="en-US" b="1" i="1" dirty="0" smtClean="0"/>
              <a:t> </a:t>
            </a:r>
            <a:r>
              <a:rPr lang="en-US" b="1" i="1" dirty="0" err="1" smtClean="0"/>
              <a:t>Âu</a:t>
            </a:r>
            <a:r>
              <a:rPr lang="en-US" dirty="0" smtClean="0"/>
              <a:t/>
            </a:r>
            <a:br>
              <a:rPr lang="en-US" dirty="0" smtClean="0"/>
            </a:br>
            <a:r>
              <a:rPr lang="en-US" b="1" i="1" dirty="0" smtClean="0"/>
              <a:t>– 915MHz </a:t>
            </a:r>
            <a:r>
              <a:rPr lang="en-US" b="1" i="1" dirty="0" err="1" smtClean="0"/>
              <a:t>cho</a:t>
            </a:r>
            <a:r>
              <a:rPr lang="en-US" b="1" i="1" dirty="0" smtClean="0"/>
              <a:t> US</a:t>
            </a:r>
            <a:r>
              <a:rPr lang="en-US" dirty="0" smtClean="0"/>
              <a:t>A</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7" name="Right Arrow 6"/>
          <p:cNvSpPr/>
          <p:nvPr/>
        </p:nvSpPr>
        <p:spPr>
          <a:xfrm>
            <a:off x="9636327" y="2622411"/>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ight Arrow 7"/>
          <p:cNvSpPr/>
          <p:nvPr/>
        </p:nvSpPr>
        <p:spPr>
          <a:xfrm rot="10800000">
            <a:off x="9630830" y="2799232"/>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Down Arrow 8"/>
          <p:cNvSpPr/>
          <p:nvPr/>
        </p:nvSpPr>
        <p:spPr>
          <a:xfrm>
            <a:off x="10192544" y="3196013"/>
            <a:ext cx="218053" cy="143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Down Arrow 9"/>
          <p:cNvSpPr/>
          <p:nvPr/>
        </p:nvSpPr>
        <p:spPr>
          <a:xfrm rot="10800000">
            <a:off x="10406130" y="3166415"/>
            <a:ext cx="210804" cy="143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p>
        </p:txBody>
      </p:sp>
      <p:sp>
        <p:nvSpPr>
          <p:cNvPr id="11" name="Right Arrow 10"/>
          <p:cNvSpPr/>
          <p:nvPr/>
        </p:nvSpPr>
        <p:spPr>
          <a:xfrm>
            <a:off x="9630832" y="4689729"/>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ight Arrow 11"/>
          <p:cNvSpPr/>
          <p:nvPr/>
        </p:nvSpPr>
        <p:spPr>
          <a:xfrm rot="10800000">
            <a:off x="9625335" y="4866550"/>
            <a:ext cx="458267" cy="176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2"/>
          <p:cNvSpPr txBox="1"/>
          <p:nvPr/>
        </p:nvSpPr>
        <p:spPr>
          <a:xfrm>
            <a:off x="8190803" y="3215840"/>
            <a:ext cx="1528787" cy="276999"/>
          </a:xfrm>
          <a:prstGeom prst="rect">
            <a:avLst/>
          </a:prstGeom>
          <a:noFill/>
        </p:spPr>
        <p:txBody>
          <a:bodyPr wrap="square" rtlCol="0">
            <a:spAutoFit/>
          </a:bodyPr>
          <a:lstStyle/>
          <a:p>
            <a:r>
              <a:rPr lang="en-US" sz="1200" dirty="0"/>
              <a:t>Raspberry pi3b+</a:t>
            </a:r>
          </a:p>
        </p:txBody>
      </p:sp>
      <p:sp>
        <p:nvSpPr>
          <p:cNvPr id="14" name="TextBox 13"/>
          <p:cNvSpPr txBox="1"/>
          <p:nvPr/>
        </p:nvSpPr>
        <p:spPr>
          <a:xfrm>
            <a:off x="8481848" y="5265212"/>
            <a:ext cx="1436518" cy="276999"/>
          </a:xfrm>
          <a:prstGeom prst="rect">
            <a:avLst/>
          </a:prstGeom>
          <a:noFill/>
        </p:spPr>
        <p:txBody>
          <a:bodyPr wrap="square" rtlCol="0">
            <a:spAutoFit/>
          </a:bodyPr>
          <a:lstStyle/>
          <a:p>
            <a:r>
              <a:rPr lang="en-US" sz="1200" dirty="0"/>
              <a:t>STM32F103c8t6</a:t>
            </a:r>
          </a:p>
        </p:txBody>
      </p:sp>
      <p:sp>
        <p:nvSpPr>
          <p:cNvPr id="16" name="TextBox 15"/>
          <p:cNvSpPr txBox="1"/>
          <p:nvPr/>
        </p:nvSpPr>
        <p:spPr>
          <a:xfrm>
            <a:off x="9942141" y="5117658"/>
            <a:ext cx="1640223" cy="461665"/>
          </a:xfrm>
          <a:prstGeom prst="rect">
            <a:avLst/>
          </a:prstGeom>
          <a:noFill/>
        </p:spPr>
        <p:txBody>
          <a:bodyPr wrap="square" rtlCol="0">
            <a:spAutoFit/>
          </a:bodyPr>
          <a:lstStyle/>
          <a:p>
            <a:r>
              <a:rPr lang="en-US" sz="1200" dirty="0"/>
              <a:t>Module </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LoRa</a:t>
            </a:r>
            <a:r>
              <a:rPr lang="en-US" sz="1200" dirty="0">
                <a:latin typeface="Times New Roman" panose="02020603050405020304" pitchFamily="18" charset="0"/>
                <a:cs typeface="Times New Roman" panose="02020603050405020304" pitchFamily="18" charset="0"/>
              </a:rPr>
              <a:t>  E32-TTL-100 SX1278 )</a:t>
            </a:r>
            <a:endParaRPr lang="en-US" sz="1200" dirty="0"/>
          </a:p>
        </p:txBody>
      </p:sp>
      <p:pic>
        <p:nvPicPr>
          <p:cNvPr id="20" name="Picture 19"/>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t="5767" b="8490"/>
          <a:stretch/>
        </p:blipFill>
        <p:spPr bwMode="auto">
          <a:xfrm>
            <a:off x="8633236" y="4583780"/>
            <a:ext cx="936017" cy="674233"/>
          </a:xfrm>
          <a:prstGeom prst="ellipse">
            <a:avLst/>
          </a:prstGeom>
          <a:ln>
            <a:noFill/>
          </a:ln>
          <a:effectLst/>
          <a:extLst>
            <a:ext uri="{53640926-AAD7-44D8-BBD7-CCE9431645EC}">
              <a14:shadowObscured xmlns:a14="http://schemas.microsoft.com/office/drawing/2010/main"/>
            </a:ext>
          </a:extLst>
        </p:spPr>
      </p:pic>
      <p:pic>
        <p:nvPicPr>
          <p:cNvPr id="21" name="Picture 20"/>
          <p:cNvPicPr/>
          <p:nvPr/>
        </p:nvPicPr>
        <p:blipFill rotWithShape="1">
          <a:blip r:embed="rId4"/>
          <a:srcRect r="58447" b="4816"/>
          <a:stretch/>
        </p:blipFill>
        <p:spPr bwMode="auto">
          <a:xfrm rot="16200000">
            <a:off x="8393777" y="2014147"/>
            <a:ext cx="934902" cy="1416051"/>
          </a:xfrm>
          <a:prstGeom prst="rect">
            <a:avLst/>
          </a:prstGeom>
          <a:ln>
            <a:noFill/>
          </a:ln>
          <a:extLst>
            <a:ext uri="{53640926-AAD7-44D8-BBD7-CCE9431645EC}">
              <a14:shadowObscured xmlns:a14="http://schemas.microsoft.com/office/drawing/2010/main"/>
            </a:ext>
          </a:extLst>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7394" y="2495994"/>
            <a:ext cx="812693" cy="649516"/>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5644" y="4560342"/>
            <a:ext cx="812693" cy="577411"/>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5979" y="3592245"/>
            <a:ext cx="331550" cy="450197"/>
          </a:xfrm>
          <a:prstGeom prst="rect">
            <a:avLst/>
          </a:prstGeom>
        </p:spPr>
      </p:pic>
      <p:sp>
        <p:nvSpPr>
          <p:cNvPr id="25" name="TextBox 24"/>
          <p:cNvSpPr txBox="1"/>
          <p:nvPr/>
        </p:nvSpPr>
        <p:spPr>
          <a:xfrm>
            <a:off x="10001106" y="2092001"/>
            <a:ext cx="1616116" cy="461665"/>
          </a:xfrm>
          <a:prstGeom prst="rect">
            <a:avLst/>
          </a:prstGeom>
          <a:noFill/>
        </p:spPr>
        <p:txBody>
          <a:bodyPr wrap="square" rtlCol="0">
            <a:spAutoFit/>
          </a:bodyPr>
          <a:lstStyle/>
          <a:p>
            <a:r>
              <a:rPr lang="en-US" sz="1200" dirty="0"/>
              <a:t>Module </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LoRa</a:t>
            </a:r>
            <a:r>
              <a:rPr lang="en-US" sz="1200" dirty="0">
                <a:latin typeface="Times New Roman" panose="02020603050405020304" pitchFamily="18" charset="0"/>
                <a:cs typeface="Times New Roman" panose="02020603050405020304" pitchFamily="18" charset="0"/>
              </a:rPr>
              <a:t>  E32-TTL-100 SX1278 )</a:t>
            </a:r>
            <a:endParaRPr lang="en-US" sz="1200" dirty="0"/>
          </a:p>
        </p:txBody>
      </p:sp>
    </p:spTree>
    <p:extLst>
      <p:ext uri="{BB962C8B-B14F-4D97-AF65-F5344CB8AC3E}">
        <p14:creationId xmlns:p14="http://schemas.microsoft.com/office/powerpoint/2010/main" val="11486281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 calcmode="lin" valueType="num">
                                      <p:cBhvr additive="base">
                                        <p:cTn id="13"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a:t>
            </a:r>
            <a:r>
              <a:rPr lang="en-US" dirty="0"/>
              <a:t>. </a:t>
            </a:r>
            <a:r>
              <a:rPr lang="en-US" dirty="0" err="1"/>
              <a:t>Phương</a:t>
            </a:r>
            <a:r>
              <a:rPr lang="en-US" dirty="0"/>
              <a:t> </a:t>
            </a:r>
            <a:r>
              <a:rPr lang="en-US" dirty="0" err="1"/>
              <a:t>pháp</a:t>
            </a:r>
            <a:r>
              <a:rPr lang="en-US" dirty="0"/>
              <a:t> </a:t>
            </a:r>
            <a:r>
              <a:rPr lang="en-US" dirty="0" err="1"/>
              <a:t>triển</a:t>
            </a:r>
            <a:r>
              <a:rPr lang="en-US" dirty="0"/>
              <a:t> </a:t>
            </a:r>
            <a:r>
              <a:rPr lang="en-US" dirty="0" err="1"/>
              <a:t>khai</a:t>
            </a:r>
            <a:endParaRPr lang="en-US" dirty="0"/>
          </a:p>
        </p:txBody>
      </p:sp>
      <p:sp>
        <p:nvSpPr>
          <p:cNvPr id="3" name="Content Placeholder 2"/>
          <p:cNvSpPr>
            <a:spLocks noGrp="1"/>
          </p:cNvSpPr>
          <p:nvPr>
            <p:ph sz="quarter" idx="13"/>
          </p:nvPr>
        </p:nvSpPr>
        <p:spPr>
          <a:xfrm>
            <a:off x="913774" y="2076248"/>
            <a:ext cx="8017392" cy="557411"/>
          </a:xfrm>
        </p:spPr>
        <p:txBody>
          <a:bodyPr/>
          <a:lstStyle/>
          <a:p>
            <a:r>
              <a:rPr lang="en-US" b="1" dirty="0" smtClean="0">
                <a:latin typeface="Times New Roman" panose="02020603050405020304" pitchFamily="18" charset="0"/>
                <a:cs typeface="Times New Roman" panose="02020603050405020304" pitchFamily="18" charset="0"/>
              </a:rPr>
              <a:t>XÂY DỰNG WEBSITE </a:t>
            </a:r>
            <a:r>
              <a:rPr lang="en-US" b="1" dirty="0" err="1" smtClean="0">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framework </a:t>
            </a:r>
            <a:r>
              <a:rPr lang="en-US" b="1" dirty="0" smtClean="0">
                <a:latin typeface="Times New Roman" panose="02020603050405020304" pitchFamily="18" charset="0"/>
                <a:cs typeface="Times New Roman" panose="02020603050405020304" pitchFamily="18" charset="0"/>
              </a:rPr>
              <a:t>flask-python:</a:t>
            </a:r>
          </a:p>
          <a:p>
            <a:pPr marL="0" indent="0">
              <a:buNone/>
            </a:pPr>
            <a:endParaRPr lang="en-US"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362200" y="6642100"/>
            <a:ext cx="184731" cy="369332"/>
          </a:xfrm>
          <a:prstGeom prst="rect">
            <a:avLst/>
          </a:prstGeom>
          <a:noFill/>
        </p:spPr>
        <p:txBody>
          <a:bodyPr wrap="none" rtlCol="0">
            <a:spAutoFit/>
          </a:bodyPr>
          <a:lstStyle/>
          <a:p>
            <a:endParaRPr lang="en-US" dirty="0"/>
          </a:p>
        </p:txBody>
      </p:sp>
      <p:pic>
        <p:nvPicPr>
          <p:cNvPr id="12" name="Picture 11"/>
          <p:cNvPicPr/>
          <p:nvPr/>
        </p:nvPicPr>
        <p:blipFill>
          <a:blip r:embed="rId2" cstate="print">
            <a:extLst>
              <a:ext uri="{28A0092B-C50C-407E-A947-70E740481C1C}">
                <a14:useLocalDpi xmlns:a14="http://schemas.microsoft.com/office/drawing/2010/main" val="0"/>
              </a:ext>
            </a:extLst>
          </a:blip>
          <a:stretch>
            <a:fillRect/>
          </a:stretch>
        </p:blipFill>
        <p:spPr>
          <a:xfrm>
            <a:off x="5880100" y="3016901"/>
            <a:ext cx="5702300" cy="3396091"/>
          </a:xfrm>
          <a:prstGeom prst="rect">
            <a:avLst/>
          </a:prstGeom>
        </p:spPr>
      </p:pic>
      <p:sp>
        <p:nvSpPr>
          <p:cNvPr id="5" name="TextBox 4"/>
          <p:cNvSpPr txBox="1"/>
          <p:nvPr/>
        </p:nvSpPr>
        <p:spPr>
          <a:xfrm>
            <a:off x="1476863" y="2924503"/>
            <a:ext cx="461665" cy="92398"/>
          </a:xfrm>
          <a:prstGeom prst="rect">
            <a:avLst/>
          </a:prstGeom>
          <a:noFill/>
        </p:spPr>
        <p:txBody>
          <a:bodyPr vert="eaVert" wrap="none" rtlCol="0">
            <a:spAutoFit/>
          </a:bodyPr>
          <a:lstStyle/>
          <a:p>
            <a:endParaRPr lang="en-US" dirty="0"/>
          </a:p>
        </p:txBody>
      </p:sp>
      <p:sp>
        <p:nvSpPr>
          <p:cNvPr id="11" name="TextBox 10"/>
          <p:cNvSpPr txBox="1"/>
          <p:nvPr/>
        </p:nvSpPr>
        <p:spPr>
          <a:xfrm>
            <a:off x="913774" y="2924503"/>
            <a:ext cx="4966326" cy="3693319"/>
          </a:xfrm>
          <a:prstGeom prst="rect">
            <a:avLst/>
          </a:prstGeom>
          <a:noFill/>
        </p:spPr>
        <p:txBody>
          <a:bodyPr wrap="square" rtlCol="0">
            <a:spAutoFit/>
          </a:bodyPr>
          <a:lstStyle/>
          <a:p>
            <a:r>
              <a:rPr lang="vi-VN" dirty="0"/>
              <a:t>Flask là một web frameworks, nó thuộc loại micro-framework được xây dựng bằng ngôn ngữ lập trình Python. Flask cho phép bạn xây dựng các ứng dụng web từ đơn giản tới phức tạp. Nó có thể xây dựng các api nhỏ, ứng dụng web chẳng hạn như các trang web, blog, trang wiki hoặc một website dựa theo thời gian hay thậm chí là một trang web thương mại. Flask cung cấp cho bạn công cụ, các thư viện và các công nghệ hỗ trợ bạn làm những công việc trên.</a:t>
            </a:r>
          </a:p>
          <a:p>
            <a:r>
              <a:rPr lang="vi-VN" dirty="0">
                <a:hlinkClick r:id="rId3"/>
              </a:rPr>
              <a:t/>
            </a:r>
            <a:br>
              <a:rPr lang="vi-VN" dirty="0">
                <a:hlinkClick r:id="rId3"/>
              </a:rPr>
            </a:br>
            <a:endParaRPr lang="en-US" dirty="0"/>
          </a:p>
        </p:txBody>
      </p:sp>
    </p:spTree>
    <p:extLst>
      <p:ext uri="{BB962C8B-B14F-4D97-AF65-F5344CB8AC3E}">
        <p14:creationId xmlns:p14="http://schemas.microsoft.com/office/powerpoint/2010/main" val="31342711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2808</TotalTime>
  <Words>1216</Words>
  <Application>Microsoft Office PowerPoint</Application>
  <PresentationFormat>Widescreen</PresentationFormat>
  <Paragraphs>141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MS Mincho</vt:lpstr>
      <vt:lpstr>Tw Cen MT</vt:lpstr>
      <vt:lpstr>Arial</vt:lpstr>
      <vt:lpstr>Times New Roman</vt:lpstr>
      <vt:lpstr>Wingdings</vt:lpstr>
      <vt:lpstr>Droplet</vt:lpstr>
      <vt:lpstr>Bảo vệ   Khóa luận tốt nghiệp</vt:lpstr>
      <vt:lpstr>Giới thiệu nội dung trình bày</vt:lpstr>
      <vt:lpstr>I. Yêu cầu</vt:lpstr>
      <vt:lpstr>ii. Mục tiêu</vt:lpstr>
      <vt:lpstr>III. Kế hoạch thực hiện</vt:lpstr>
      <vt:lpstr>IV. Phương pháp triển khai</vt:lpstr>
      <vt:lpstr>IV. Phương pháp triển khai</vt:lpstr>
      <vt:lpstr>IV. Phương pháp triển khai</vt:lpstr>
      <vt:lpstr>IV. Phương pháp triển khai</vt:lpstr>
      <vt:lpstr>IV. Phương pháp triển khai</vt:lpstr>
      <vt:lpstr>IV. Phương pháp triển khai</vt:lpstr>
      <vt:lpstr>IV. Phương pháp triển khai</vt:lpstr>
      <vt:lpstr>IV. Phương pháp triển khai</vt:lpstr>
      <vt:lpstr>V. kết quả</vt:lpstr>
      <vt:lpstr>V. kết quả</vt:lpstr>
      <vt:lpstr>V. kết quả</vt:lpstr>
      <vt:lpstr>VI.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118</cp:revision>
  <dcterms:created xsi:type="dcterms:W3CDTF">2020-12-06T00:47:48Z</dcterms:created>
  <dcterms:modified xsi:type="dcterms:W3CDTF">2021-09-14T10:17:45Z</dcterms:modified>
</cp:coreProperties>
</file>